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6" r:id="rId2"/>
    <p:sldId id="2540" r:id="rId3"/>
    <p:sldId id="2565" r:id="rId4"/>
    <p:sldId id="2567" r:id="rId5"/>
    <p:sldId id="2560" r:id="rId6"/>
    <p:sldId id="2584" r:id="rId7"/>
    <p:sldId id="2571" r:id="rId8"/>
    <p:sldId id="2597" r:id="rId9"/>
    <p:sldId id="2598" r:id="rId10"/>
    <p:sldId id="2599" r:id="rId11"/>
    <p:sldId id="2600" r:id="rId12"/>
    <p:sldId id="2601" r:id="rId13"/>
    <p:sldId id="2602" r:id="rId14"/>
    <p:sldId id="25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5280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792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>
        <p:scale>
          <a:sx n="130" d="100"/>
          <a:sy n="130" d="100"/>
        </p:scale>
        <p:origin x="2922" y="-152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6-419E-B52A-4A1DE633C6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96-419E-B52A-4A1DE633C6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96-419E-B52A-4A1DE633C6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96-419E-B52A-4A1DE633C6D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7-4825-A18D-28AB5BC8A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5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2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7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Defining your business purpose and goals is a foundational step in establishing and growing your enterprise. Here’s a step-by-step guide to help you articulate these critical elements:</a:t>
            </a:r>
          </a:p>
          <a:p>
            <a:r>
              <a:rPr lang="en-US" dirty="0"/>
              <a:t>### Step 1: Understand Your Business Purpose</a:t>
            </a:r>
          </a:p>
          <a:p>
            <a:r>
              <a:rPr lang="en-US" dirty="0"/>
              <a:t>1. **Identify Your Passion and Expertise:**</a:t>
            </a:r>
          </a:p>
          <a:p>
            <a:r>
              <a:rPr lang="en-US" dirty="0"/>
              <a:t>   - Reflect on what you love doing and are skilled at. This will help shape your business idea.</a:t>
            </a:r>
          </a:p>
          <a:p>
            <a:r>
              <a:rPr lang="en-US" dirty="0"/>
              <a:t>   . **Determine the Needs You’ll Meet:**</a:t>
            </a:r>
          </a:p>
          <a:p>
            <a:r>
              <a:rPr lang="en-US" dirty="0"/>
              <a:t>   - Pinpoint the problem your business will solve or the need it will fulfill in the market.</a:t>
            </a:r>
          </a:p>
          <a:p>
            <a:r>
              <a:rPr lang="en-US" dirty="0"/>
              <a:t>3. **Clarify Your Mission:**</a:t>
            </a:r>
          </a:p>
          <a:p>
            <a:r>
              <a:rPr lang="en-US" dirty="0"/>
              <a:t>   - Craft a mission statement that succinctly describes what your business aims to achieve. </a:t>
            </a:r>
          </a:p>
          <a:p>
            <a:r>
              <a:rPr lang="en-US" dirty="0"/>
              <a:t>   - Example: "To provide high-quality, affordable eco-friendly products that help consumers reduce their environmental impact."</a:t>
            </a:r>
          </a:p>
          <a:p>
            <a:r>
              <a:rPr lang="en-US" dirty="0"/>
              <a:t>### Step 2: Define Your Business Goals</a:t>
            </a:r>
          </a:p>
          <a:p>
            <a:r>
              <a:rPr lang="en-US" dirty="0"/>
              <a:t>1. **Set SMART Goals:**</a:t>
            </a:r>
          </a:p>
          <a:p>
            <a:r>
              <a:rPr lang="en-US" dirty="0"/>
              <a:t>   - Goals should be Specific, Measurable, Achievable, Relevant, and Time-bound.</a:t>
            </a:r>
          </a:p>
          <a:p>
            <a:r>
              <a:rPr lang="en-US" dirty="0"/>
              <a:t>   - Example: "Increase online sales by 20% over the next six months."</a:t>
            </a:r>
          </a:p>
          <a:p>
            <a:r>
              <a:rPr lang="en-US" dirty="0"/>
              <a:t>2. **Differentiate Between Short-term and Long-term Goals:**</a:t>
            </a:r>
          </a:p>
          <a:p>
            <a:r>
              <a:rPr lang="en-US" dirty="0"/>
              <a:t>   - **Short-term Goals:** Objectives to achieve within the next year (e.g., launching a new product line).</a:t>
            </a:r>
          </a:p>
          <a:p>
            <a:r>
              <a:rPr lang="en-US" dirty="0"/>
              <a:t>   - **Long-term Goals:** Plans for the next 3-5 years, aligning with your vision for growth and expansion (e.g., becoming a leading regional provider).</a:t>
            </a:r>
          </a:p>
          <a:p>
            <a:r>
              <a:rPr lang="en-US" dirty="0"/>
              <a:t>3. **Align Goals with Business Values:**</a:t>
            </a:r>
          </a:p>
          <a:p>
            <a:r>
              <a:rPr lang="en-US" dirty="0"/>
              <a:t>   - Ensure that your goals reflect your core values and your established mission statement.</a:t>
            </a:r>
          </a:p>
          <a:p>
            <a:r>
              <a:rPr lang="en-US" dirty="0"/>
              <a:t>4. **Consider Financial Goals:**</a:t>
            </a:r>
          </a:p>
          <a:p>
            <a:r>
              <a:rPr lang="en-US" dirty="0"/>
              <a:t>   - Determine revenue targets, profitability benchmarks, and budgetary constraints.</a:t>
            </a:r>
          </a:p>
          <a:p>
            <a:r>
              <a:rPr lang="en-US" dirty="0"/>
              <a:t>5. **Incorporate Customer-related Goals:**</a:t>
            </a:r>
          </a:p>
          <a:p>
            <a:r>
              <a:rPr lang="en-US" dirty="0"/>
              <a:t>   - Focus on customer satisfaction, retention, and engagement, which are vital for sustainable growth.</a:t>
            </a:r>
          </a:p>
          <a:p>
            <a:r>
              <a:rPr lang="en-US" dirty="0"/>
              <a:t>### Step 3: Review and Adjust</a:t>
            </a:r>
          </a:p>
          <a:p>
            <a:r>
              <a:rPr lang="en-US" dirty="0"/>
              <a:t>1. **Regularly Review Progress:**</a:t>
            </a:r>
          </a:p>
          <a:p>
            <a:r>
              <a:rPr lang="en-US" dirty="0"/>
              <a:t>   - Set up periodic reviews (monthly, quarterly) to assess progress towards achieving your goals.</a:t>
            </a:r>
          </a:p>
          <a:p>
            <a:r>
              <a:rPr lang="en-US" dirty="0"/>
              <a:t>2. **Be Flexible and Adaptable:**</a:t>
            </a:r>
          </a:p>
          <a:p>
            <a:r>
              <a:rPr lang="en-US" dirty="0"/>
              <a:t>   - As your business environment changes, be open to refining your goals to stay relevant and competitive.</a:t>
            </a:r>
          </a:p>
          <a:p>
            <a:r>
              <a:rPr lang="en-US" dirty="0"/>
              <a:t>Conducting a market analysis is a crucial step in understanding the environment your business operates within. Here’s a summary of the key components involved:</a:t>
            </a:r>
          </a:p>
          <a:p>
            <a:r>
              <a:rPr lang="en-US" dirty="0"/>
              <a:t>### 1. **Industry Overview**</a:t>
            </a:r>
          </a:p>
          <a:p>
            <a:r>
              <a:rPr lang="en-US" dirty="0"/>
              <a:t>   - **Understand the Industry:** Examine the current state, trends, growth potential, and key players in your industry.</a:t>
            </a:r>
          </a:p>
          <a:p>
            <a:r>
              <a:rPr lang="en-US" dirty="0"/>
              <a:t>   - **Identify Opportunities and Threats:** Look for emerging opportunities and potential threats to inform your strategy.</a:t>
            </a:r>
          </a:p>
          <a:p>
            <a:r>
              <a:rPr lang="en-US" dirty="0"/>
              <a:t>### 2. **Target Market Identification**</a:t>
            </a:r>
          </a:p>
          <a:p>
            <a:r>
              <a:rPr lang="en-US" dirty="0"/>
              <a:t>   - **Define Your Audience:** Identify the demographics, needs, and preferences of your potential customers.</a:t>
            </a:r>
          </a:p>
          <a:p>
            <a:r>
              <a:rPr lang="en-US" dirty="0"/>
              <a:t>   - **Segment the Market:** Break down the broad market into smaller segments to tailor your marketing strategies effectively.</a:t>
            </a:r>
          </a:p>
          <a:p>
            <a:r>
              <a:rPr lang="en-US" dirty="0"/>
              <a:t>### 3. **Competitive Analysis**</a:t>
            </a:r>
          </a:p>
          <a:p>
            <a:r>
              <a:rPr lang="en-US" dirty="0"/>
              <a:t>   - **Identify Competitors:** List both direct and indirect competitors.</a:t>
            </a:r>
          </a:p>
          <a:p>
            <a:r>
              <a:rPr lang="en-US" dirty="0"/>
              <a:t>   - **Evaluate Competitors’ Strengths and Weaknesses:** Understand what competitors offer and where they fall short.</a:t>
            </a:r>
          </a:p>
          <a:p>
            <a:r>
              <a:rPr lang="en-US" dirty="0"/>
              <a:t>   - **Benchmarking:** Compare your business against competitors to find areas of improvement.</a:t>
            </a:r>
          </a:p>
          <a:p>
            <a:r>
              <a:rPr lang="en-US" dirty="0"/>
              <a:t>### 4. **Customer Insights**</a:t>
            </a:r>
          </a:p>
          <a:p>
            <a:r>
              <a:rPr lang="en-US" dirty="0"/>
              <a:t>   - **Conduct Surveys and Interviews:** Gather direct feedback from potential customers about their needs and preferences.</a:t>
            </a:r>
          </a:p>
          <a:p>
            <a:r>
              <a:rPr lang="en-US" dirty="0"/>
              <a:t>   - **Analyze Consumer Behavior:** Study purchasing patterns and behavior to anticipate market trends.</a:t>
            </a:r>
          </a:p>
          <a:p>
            <a:r>
              <a:rPr lang="en-US" dirty="0"/>
              <a:t>### 5. **Market Trends and Dynamics**</a:t>
            </a:r>
          </a:p>
          <a:p>
            <a:r>
              <a:rPr lang="en-US" dirty="0"/>
              <a:t>   - **Stay Informed on Trends:** Keep up with technological, economic, and social trends that impact your industry.</a:t>
            </a:r>
          </a:p>
          <a:p>
            <a:r>
              <a:rPr lang="en-US" dirty="0"/>
              <a:t>   - **Adapt to Changes:** Be ready to modify your strategies in response to changing market conditions.</a:t>
            </a:r>
          </a:p>
          <a:p>
            <a:r>
              <a:rPr lang="en-US" dirty="0"/>
              <a:t>### 6. **Regulatory Environment**</a:t>
            </a:r>
          </a:p>
          <a:p>
            <a:r>
              <a:rPr lang="en-US" dirty="0"/>
              <a:t>   - **Understand Legal Requirements:** Know the regulations and compliance standards affecting your industry.</a:t>
            </a:r>
          </a:p>
          <a:p>
            <a:r>
              <a:rPr lang="en-US" dirty="0"/>
              <a:t>   - **Assess Impacts on Your Business:** Evaluate how these regulations might affect your operations, costs, and competitiveness.</a:t>
            </a:r>
          </a:p>
          <a:p>
            <a:r>
              <a:rPr lang="en-US" dirty="0"/>
              <a:t>### 7. **SWOT Analysis**</a:t>
            </a:r>
          </a:p>
          <a:p>
            <a:r>
              <a:rPr lang="en-US" dirty="0"/>
              <a:t>   - **Strengths, Weaknesses, Opportunities, Threats:** Conduct an internal and external assessment to identify these factors in relation to your business.</a:t>
            </a:r>
          </a:p>
          <a:p>
            <a:r>
              <a:rPr lang="en-US" dirty="0"/>
              <a:t>### 8. **Forecasting and Projections**</a:t>
            </a:r>
          </a:p>
          <a:p>
            <a:r>
              <a:rPr lang="en-US" dirty="0"/>
              <a:t>   - **Market Size and Growth:** Estimate the size of the market and project future growth trends.</a:t>
            </a:r>
          </a:p>
          <a:p>
            <a:r>
              <a:rPr lang="en-US" dirty="0"/>
              <a:t>   - **Revenue Projections:** Based on your analysis, predict potential revenue streams and market share.</a:t>
            </a:r>
          </a:p>
          <a:p>
            <a:endParaRPr lang="en-US" dirty="0"/>
          </a:p>
          <a:p>
            <a:r>
              <a:rPr lang="en-US" dirty="0"/>
              <a:t>Setting strategic business objectives involves defining clear, actionable targets that align with your overall vision and mission. Here’s a step-by-step guide to creating effective objectives:</a:t>
            </a:r>
          </a:p>
          <a:p>
            <a:r>
              <a:rPr lang="en-US" dirty="0"/>
              <a:t>### Step 1: Align with Vision and Mission</a:t>
            </a:r>
          </a:p>
          <a:p>
            <a:r>
              <a:rPr lang="en-US" dirty="0"/>
              <a:t>- **Start with Your Mission:** Ensure objectives reflect the core purpose and values of your business.</a:t>
            </a:r>
          </a:p>
          <a:p>
            <a:r>
              <a:rPr lang="en-US" dirty="0"/>
              <a:t>- **Long-term Vision:** Consider where you want your business to be in the long run and set objectives that help you move toward that vision.</a:t>
            </a:r>
          </a:p>
          <a:p>
            <a:r>
              <a:rPr lang="en-US" dirty="0"/>
              <a:t>### Step 2: Use the SMART Criteria</a:t>
            </a:r>
          </a:p>
          <a:p>
            <a:r>
              <a:rPr lang="en-US" dirty="0"/>
              <a:t>- **Specific:** Clearly define what you want to achieve.</a:t>
            </a:r>
          </a:p>
          <a:p>
            <a:r>
              <a:rPr lang="en-US" dirty="0"/>
              <a:t>  - Example: Increase customer retention rate, not just improve customer satisfaction.</a:t>
            </a:r>
          </a:p>
          <a:p>
            <a:r>
              <a:rPr lang="en-US" dirty="0"/>
              <a:t>- **Measurable:** Ensure your objectives can be quantified or assessed.</a:t>
            </a:r>
          </a:p>
          <a:p>
            <a:r>
              <a:rPr lang="en-US" dirty="0"/>
              <a:t>  - Example: Achieve a 10% increase in sales.</a:t>
            </a:r>
          </a:p>
          <a:p>
            <a:r>
              <a:rPr lang="en-US" dirty="0"/>
              <a:t>- **Achievable:** Set realistic objectives considering your resources and capabilities.</a:t>
            </a:r>
          </a:p>
          <a:p>
            <a:r>
              <a:rPr lang="en-US" dirty="0"/>
              <a:t>  - Example: Expand into two new markets only if you have the capacity to support growth.</a:t>
            </a:r>
          </a:p>
          <a:p>
            <a:r>
              <a:rPr lang="en-US" dirty="0"/>
              <a:t>- **Relevant:** Align objectives with your business’s strategic goals and market conditions.</a:t>
            </a:r>
          </a:p>
          <a:p>
            <a:r>
              <a:rPr lang="en-US" dirty="0"/>
              <a:t>- **Time-bound:** Set a deadline for achieving each objective.</a:t>
            </a:r>
          </a:p>
          <a:p>
            <a:r>
              <a:rPr lang="en-US" dirty="0"/>
              <a:t>  - Example: Launch a new product by the end of the year.</a:t>
            </a:r>
          </a:p>
          <a:p>
            <a:r>
              <a:rPr lang="en-US" dirty="0"/>
              <a:t>### Step 3: Identify Key Areas for Focus</a:t>
            </a:r>
          </a:p>
          <a:p>
            <a:r>
              <a:rPr lang="en-US" dirty="0"/>
              <a:t>- **Financial Objectives:** Aim for metrics like revenue growth, cost reduction, or profitability enhancement.</a:t>
            </a:r>
          </a:p>
          <a:p>
            <a:r>
              <a:rPr lang="en-US" dirty="0"/>
              <a:t>- **Customer Objectives:** Focus on customer satisfaction, retention, and acquisition strategies.</a:t>
            </a:r>
          </a:p>
          <a:p>
            <a:r>
              <a:rPr lang="en-US" dirty="0"/>
              <a:t>- **Operational Objectives:** Improve efficiency, enhance quality, and streamline processes.</a:t>
            </a:r>
          </a:p>
          <a:p>
            <a:r>
              <a:rPr lang="en-US" dirty="0"/>
              <a:t>- **Growth Objectives:** Expand market share, add new products, or enter new markets.</a:t>
            </a:r>
          </a:p>
          <a:p>
            <a:r>
              <a:rPr lang="en-US" dirty="0"/>
              <a:t>### Step 4: Involve Stakeholders</a:t>
            </a:r>
          </a:p>
          <a:p>
            <a:r>
              <a:rPr lang="en-US" dirty="0"/>
              <a:t>- **Gather Input:** Engage with key team members and stakeholders to ensure objectives are comprehensive and consider various perspectives.</a:t>
            </a:r>
          </a:p>
          <a:p>
            <a:r>
              <a:rPr lang="en-US" dirty="0"/>
              <a:t>- **Communicate Objectives:** Share the objectives across the organization to align efforts and foster collaboration.</a:t>
            </a:r>
          </a:p>
          <a:p>
            <a:r>
              <a:rPr lang="en-US" dirty="0"/>
              <a:t>### Step 5: Monitor and Adjust</a:t>
            </a:r>
          </a:p>
          <a:p>
            <a:r>
              <a:rPr lang="en-US" dirty="0"/>
              <a:t>- **Regular Reviews:** Conduct periodic reviews to assess progress towards objectives.</a:t>
            </a:r>
          </a:p>
          <a:p>
            <a:r>
              <a:rPr lang="en-US" dirty="0"/>
              <a:t>- **Adapt and Update:** Be prepared to adjust objectives based on changing market conditions, unforeseen challenges, or new opportunities.</a:t>
            </a:r>
          </a:p>
          <a:p>
            <a:r>
              <a:rPr lang="en-US" dirty="0"/>
              <a:t>### Step 6: Document and Track</a:t>
            </a:r>
          </a:p>
          <a:p>
            <a:r>
              <a:rPr lang="en-US" dirty="0"/>
              <a:t>- **Create an Objective Document:** Maintain a living document outlining all strategic objectives, responsible parties, and timelines.</a:t>
            </a:r>
          </a:p>
          <a:p>
            <a:r>
              <a:rPr lang="en-US" dirty="0"/>
              <a:t>- **Use Tracking Tools:** Implement project management or performance tracking tools to monitor progress.</a:t>
            </a:r>
          </a:p>
          <a:p>
            <a:endParaRPr lang="en-US" dirty="0"/>
          </a:p>
          <a:p>
            <a:r>
              <a:rPr lang="en-US" dirty="0"/>
              <a:t>By following these steps, you can establish clear and actionable strategic objectives that guide your business toward achieving its mission and navigating its future growth effectively.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3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96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7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PEO, or professional employer organization, is a type of full-service human resource outsourcing known as co-employment. In this arrangement, the PEO performs various employee administration tasks, such as payroll and benefits administration, on behalf of a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8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louie@lolaconsultinggroup.com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hyperlink" Target="http://www.lolaconsultinggroup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us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13" b="13936"/>
          <a:stretch/>
        </p:blipFill>
        <p:spPr>
          <a:xfrm>
            <a:off x="20" y="4288"/>
            <a:ext cx="12191980" cy="461851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7721"/>
            <a:ext cx="9575801" cy="8912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Getting Your Small Business in Order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08100" y="6125744"/>
            <a:ext cx="5445785" cy="33854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/>
              <a:t>Essential Steps for First-time Entrepreneurs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60C0B-6E12-26D8-AB88-F9693BAB5AA5}"/>
              </a:ext>
            </a:extLst>
          </p:cNvPr>
          <p:cNvSpPr txBox="1"/>
          <p:nvPr/>
        </p:nvSpPr>
        <p:spPr>
          <a:xfrm>
            <a:off x="9696263" y="6361899"/>
            <a:ext cx="2199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Presented by: Louie Picazo, CFE 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92E15824-487C-60EC-EE0F-3E8E0EDC14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842" b="784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70A943E2-3248-7885-8C6C-DF4A3E1A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1" y="3673179"/>
            <a:ext cx="6672404" cy="2188805"/>
          </a:xfrm>
        </p:spPr>
        <p:txBody>
          <a:bodyPr/>
          <a:lstStyle/>
          <a:p>
            <a:pPr algn="ctr"/>
            <a:r>
              <a:rPr lang="en-US" dirty="0"/>
              <a:t>Streamlining Operations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7CE65DB-F833-2B47-0E46-EF8BFDE99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6436" y="3665204"/>
            <a:ext cx="5175564" cy="2196780"/>
          </a:xfrm>
        </p:spPr>
        <p:txBody>
          <a:bodyPr/>
          <a:lstStyle/>
          <a:p>
            <a:r>
              <a:rPr lang="en-US" dirty="0"/>
              <a:t>Efficiency + Productivity = Profitability   </a:t>
            </a:r>
          </a:p>
        </p:txBody>
      </p:sp>
    </p:spTree>
    <p:extLst>
      <p:ext uri="{BB962C8B-B14F-4D97-AF65-F5344CB8AC3E}">
        <p14:creationId xmlns:p14="http://schemas.microsoft.com/office/powerpoint/2010/main" val="402466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674765-6846-ED6F-67B2-2654735D93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Supplier and Vendor Relationships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B8A8FA-C6C4-DA50-B1DA-4BE3D33AD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Adopt Efficient Processes and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6188657-FE49-04FA-67AB-3D464139C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Establish trustworthy partnerships</a:t>
            </a:r>
          </a:p>
          <a:p>
            <a:r>
              <a:rPr lang="en-US" dirty="0"/>
              <a:t>Local </a:t>
            </a:r>
          </a:p>
          <a:p>
            <a:r>
              <a:rPr lang="en-US" dirty="0"/>
              <a:t>National </a:t>
            </a:r>
          </a:p>
          <a:p>
            <a:r>
              <a:rPr lang="en-US" dirty="0"/>
              <a:t>Global</a:t>
            </a:r>
          </a:p>
          <a:p>
            <a:r>
              <a:rPr lang="en-US" dirty="0"/>
              <a:t>Independent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AA9535-076B-1C4C-8AEA-0A26CB8CC5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Utilize project management and productivity tools</a:t>
            </a:r>
          </a:p>
          <a:p>
            <a:r>
              <a:rPr lang="en-US" dirty="0"/>
              <a:t>SaaS (Software as a Service) Common examples are email, calendaring, and office tools (such as Microsoft Office 365). SaaS provides a complete software solution that you purchase on a pay-as-you-go basis from a cloud service provider.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AB1527-720E-740C-3D77-5A990F15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716684"/>
            <a:ext cx="3686159" cy="414824"/>
          </a:xfrm>
        </p:spPr>
        <p:txBody>
          <a:bodyPr>
            <a:normAutofit/>
          </a:bodyPr>
          <a:lstStyle/>
          <a:p>
            <a:r>
              <a:rPr lang="en-US" sz="1600" dirty="0"/>
              <a:t>Location and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B0748-3C06-C751-5199-66D0E2CE89CB}"/>
              </a:ext>
            </a:extLst>
          </p:cNvPr>
          <p:cNvSpPr txBox="1"/>
          <p:nvPr/>
        </p:nvSpPr>
        <p:spPr>
          <a:xfrm>
            <a:off x="403410" y="2131508"/>
            <a:ext cx="3489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Physical or virtual location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Brick and Mortar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Home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Hybrid 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E17CA4-C01C-48C9-5251-415E7339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0" y="4335392"/>
            <a:ext cx="5311366" cy="221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83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9FA756-0B01-64EC-4474-24DFA079E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Recruitment and Hiring Strategies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D4BC6B-D785-209F-CEBD-8A354F1CC9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Employee Training and Development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30C007-4372-6389-4185-FF11B9919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Treat candidates like customers</a:t>
            </a:r>
          </a:p>
          <a:p>
            <a:r>
              <a:rPr lang="en-US" dirty="0"/>
              <a:t>Use social media</a:t>
            </a:r>
          </a:p>
          <a:p>
            <a:r>
              <a:rPr lang="en-US" dirty="0"/>
              <a:t>Implement an employee referral program</a:t>
            </a:r>
          </a:p>
          <a:p>
            <a:r>
              <a:rPr lang="en-US" dirty="0"/>
              <a:t>Create compelling job descriptions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15A77C-00E0-98BC-C600-4E6057924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Onboarding new hires </a:t>
            </a:r>
          </a:p>
          <a:p>
            <a:r>
              <a:rPr lang="en-US" dirty="0"/>
              <a:t>Matching mentors with mentees </a:t>
            </a:r>
          </a:p>
          <a:p>
            <a:r>
              <a:rPr lang="en-US" dirty="0"/>
              <a:t>Upskilling or reskilling initiatives </a:t>
            </a:r>
          </a:p>
          <a:p>
            <a:r>
              <a:rPr lang="en-US" dirty="0"/>
              <a:t>Teaching employees about the company's values, missions, and goals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325B33-3E95-BAB4-880F-E394E6FE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Human Resources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54B96A-991C-E945-011D-E2202497D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016" y="4787662"/>
            <a:ext cx="3145609" cy="194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42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E34561-BD91-3B58-7F91-FD617C6348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Set Performance Metrics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026A08-EBC4-D3BC-10D7-9B6C224E48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dirty="0"/>
              <a:t>Regularly Review Business Processes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D1BA28-3C20-5068-67AD-3308F72A65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Measure success through KPIs</a:t>
            </a:r>
          </a:p>
          <a:p>
            <a:r>
              <a:rPr lang="en-US" dirty="0"/>
              <a:t>Customer acquisition costs</a:t>
            </a:r>
          </a:p>
          <a:p>
            <a:r>
              <a:rPr lang="en-US" dirty="0"/>
              <a:t>Customer churn rate</a:t>
            </a:r>
          </a:p>
          <a:p>
            <a:r>
              <a:rPr lang="en-US" dirty="0"/>
              <a:t>Profit margin</a:t>
            </a:r>
          </a:p>
          <a:p>
            <a:r>
              <a:rPr lang="en-US" dirty="0"/>
              <a:t>Employee productivity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BE7037-9502-354E-0A9F-389615F1FA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7628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Identifying bottlenecks, optimizing productivity, improving customer experience, reducing costs, adapting to changing market conditions, and staying competitive</a:t>
            </a:r>
          </a:p>
          <a:p>
            <a:r>
              <a:rPr lang="en-US" dirty="0"/>
              <a:t>Determine which business functions or operations need the most scrutiny. </a:t>
            </a:r>
          </a:p>
          <a:p>
            <a:r>
              <a:rPr lang="en-US" dirty="0"/>
              <a:t>Map out each step of the process to identify potential inefficiencies</a:t>
            </a:r>
          </a:p>
          <a:p>
            <a:r>
              <a:rPr lang="en-US" dirty="0"/>
              <a:t>Discuss potential solutions and changes based on findings.</a:t>
            </a:r>
          </a:p>
          <a:p>
            <a:r>
              <a:rPr lang="en-US" dirty="0"/>
              <a:t>Make necessary adjustments and monitor their impact.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FC9E92-9F53-BC6A-AFB8-57EBDF4C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96" y="358609"/>
            <a:ext cx="8646059" cy="1044677"/>
          </a:xfrm>
        </p:spPr>
        <p:txBody>
          <a:bodyPr>
            <a:normAutofit/>
          </a:bodyPr>
          <a:lstStyle/>
          <a:p>
            <a:r>
              <a:rPr lang="en-US" dirty="0"/>
              <a:t> Evaluating and Improving Your Business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18FBC2-6E11-942F-47F4-2111F2BE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274" y="470598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81EF999-A884-4768-A0F6-4A5244B2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2725" y="1260389"/>
            <a:ext cx="2816352" cy="3173816"/>
          </a:xfrm>
        </p:spPr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6CBE990D-619E-4EC3-8E3B-3235FF408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5" name="Picture Placeholder 13" descr="3 ladies in discussion" title="Decorative">
            <a:extLst>
              <a:ext uri="{FF2B5EF4-FFF2-40B4-BE49-F238E27FC236}">
                <a16:creationId xmlns:a16="http://schemas.microsoft.com/office/drawing/2014/main" id="{15E558B1-9F51-4146-A449-BF38892A84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179737" y="4586414"/>
            <a:ext cx="2817564" cy="2271585"/>
          </a:xfrm>
        </p:spPr>
      </p:pic>
      <p:sp>
        <p:nvSpPr>
          <p:cNvPr id="54" name="Title 53" hidden="1">
            <a:extLst>
              <a:ext uri="{FF2B5EF4-FFF2-40B4-BE49-F238E27FC236}">
                <a16:creationId xmlns:a16="http://schemas.microsoft.com/office/drawing/2014/main" id="{4C6A162B-A7A0-49BC-B7CB-0A66DC4171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571500"/>
            <a:ext cx="10515600" cy="55562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Photo Collage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C1F0D4FA-A491-4D35-84B8-333978500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77889" y="2030436"/>
            <a:ext cx="2817564" cy="2403769"/>
          </a:xfrm>
        </p:spPr>
      </p:pic>
      <p:pic>
        <p:nvPicPr>
          <p:cNvPr id="15" name="Picture Placeholder 14" descr="two ladies talking" title="Decorative">
            <a:extLst>
              <a:ext uri="{FF2B5EF4-FFF2-40B4-BE49-F238E27FC236}">
                <a16:creationId xmlns:a16="http://schemas.microsoft.com/office/drawing/2014/main" id="{6E7929E0-03DA-4DB9-A1CD-6B898CCC0F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F0C1B8B8-F1A3-42A5-8865-E0498306B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66736A-74B1-AF2F-3892-15F158A0DD48}"/>
              </a:ext>
            </a:extLst>
          </p:cNvPr>
          <p:cNvSpPr txBox="1"/>
          <p:nvPr/>
        </p:nvSpPr>
        <p:spPr>
          <a:xfrm>
            <a:off x="928673" y="370359"/>
            <a:ext cx="2100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B38A9-FB67-CFB4-047D-6782E10DA0F9}"/>
              </a:ext>
            </a:extLst>
          </p:cNvPr>
          <p:cNvSpPr txBox="1"/>
          <p:nvPr/>
        </p:nvSpPr>
        <p:spPr>
          <a:xfrm>
            <a:off x="6287498" y="18107"/>
            <a:ext cx="2707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Summary of 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Effective Early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Financial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Legal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Diversify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Proficient Operations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884CA-4414-8AE5-7C60-FFF2058FA159}"/>
              </a:ext>
            </a:extLst>
          </p:cNvPr>
          <p:cNvSpPr txBox="1"/>
          <p:nvPr/>
        </p:nvSpPr>
        <p:spPr>
          <a:xfrm>
            <a:off x="9161076" y="4983542"/>
            <a:ext cx="2817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Louie Picazo, CFE</a:t>
            </a:r>
          </a:p>
          <a:p>
            <a:r>
              <a:rPr lang="en-US" dirty="0">
                <a:solidFill>
                  <a:schemeClr val="bg1"/>
                </a:solidFill>
                <a:hlinkClick r:id="rId8"/>
              </a:rPr>
              <a:t>louie@lolaconsultinggroup.com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hlinkClick r:id="rId9"/>
              </a:rPr>
              <a:t>www.lolaconsultinggroup.com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623.252.2518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5ADDF-71BF-0A5B-4D04-38472D15EA99}"/>
              </a:ext>
            </a:extLst>
          </p:cNvPr>
          <p:cNvSpPr txBox="1"/>
          <p:nvPr/>
        </p:nvSpPr>
        <p:spPr>
          <a:xfrm>
            <a:off x="3575915" y="3588662"/>
            <a:ext cx="205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25000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5313" y="1417933"/>
            <a:ext cx="4294206" cy="424851"/>
          </a:xfrm>
        </p:spPr>
        <p:txBody>
          <a:bodyPr/>
          <a:lstStyle/>
          <a:p>
            <a:r>
              <a:rPr lang="en-US" b="1" dirty="0"/>
              <a:t>2. Establishing a Clear Business Plan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5313" y="1817719"/>
            <a:ext cx="4294206" cy="367609"/>
          </a:xfrm>
        </p:spPr>
        <p:txBody>
          <a:bodyPr/>
          <a:lstStyle/>
          <a:p>
            <a:r>
              <a:rPr lang="en-US" b="1" dirty="0"/>
              <a:t>3. Financial Organization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3085" y="2174241"/>
            <a:ext cx="4294206" cy="367609"/>
          </a:xfrm>
        </p:spPr>
        <p:txBody>
          <a:bodyPr/>
          <a:lstStyle/>
          <a:p>
            <a:r>
              <a:rPr lang="en-US" b="1" dirty="0"/>
              <a:t>4. Legal and Administrative Setup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4" y="2569167"/>
            <a:ext cx="4294206" cy="388684"/>
          </a:xfrm>
        </p:spPr>
        <p:txBody>
          <a:bodyPr/>
          <a:lstStyle/>
          <a:p>
            <a:r>
              <a:rPr lang="en-US" b="1" dirty="0"/>
              <a:t>5. Building a Strong Marketing Strategy</a:t>
            </a:r>
          </a:p>
        </p:txBody>
      </p:sp>
      <p:pic>
        <p:nvPicPr>
          <p:cNvPr id="12" name="Picture Placeholder 11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634413" y="812800"/>
            <a:ext cx="3557587" cy="52324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D6F14-CDA1-F558-B0EB-73B7444767C7}"/>
              </a:ext>
            </a:extLst>
          </p:cNvPr>
          <p:cNvSpPr txBox="1"/>
          <p:nvPr/>
        </p:nvSpPr>
        <p:spPr>
          <a:xfrm>
            <a:off x="4155313" y="2987295"/>
            <a:ext cx="305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6. Streamlining Operations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7B271-392C-3001-DB0C-BDB3DD313F2F}"/>
              </a:ext>
            </a:extLst>
          </p:cNvPr>
          <p:cNvSpPr txBox="1"/>
          <p:nvPr/>
        </p:nvSpPr>
        <p:spPr>
          <a:xfrm>
            <a:off x="4155313" y="3403296"/>
            <a:ext cx="3196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7. Managing Human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EBF55-6204-4137-3D07-07159CD92CBF}"/>
              </a:ext>
            </a:extLst>
          </p:cNvPr>
          <p:cNvSpPr txBox="1"/>
          <p:nvPr/>
        </p:nvSpPr>
        <p:spPr>
          <a:xfrm>
            <a:off x="4163085" y="3796484"/>
            <a:ext cx="386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8. Evalu</a:t>
            </a:r>
            <a:r>
              <a:rPr lang="en-US" sz="1600" b="1" dirty="0"/>
              <a:t>ating and Improving Your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BDF45-EC4A-B51A-1F55-8371F2A6415B}"/>
              </a:ext>
            </a:extLst>
          </p:cNvPr>
          <p:cNvSpPr txBox="1"/>
          <p:nvPr/>
        </p:nvSpPr>
        <p:spPr>
          <a:xfrm>
            <a:off x="4155313" y="4187295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Key Areas to Focus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Importance of organization in business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Planning, Finance, Legal, Marketing, and Operations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3" y="2263366"/>
            <a:ext cx="6435524" cy="83771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/>
          <a:stretch/>
        </p:blipFill>
        <p:spPr>
          <a:xfrm>
            <a:off x="497942" y="3358587"/>
            <a:ext cx="4599160" cy="290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3" y="1765874"/>
            <a:ext cx="429134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Establishing a Clear Business Plan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78170" y="844637"/>
            <a:ext cx="6302218" cy="92123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Define your business purpose and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 Market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Strategic Objectives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38199" y="3737092"/>
            <a:ext cx="6302218" cy="266370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Defining your business purpose and goals </a:t>
            </a:r>
            <a:r>
              <a:rPr lang="en-US" dirty="0"/>
              <a:t>is a foundational step in establishing and growing your enterprise</a:t>
            </a:r>
          </a:p>
          <a:p>
            <a:r>
              <a:rPr lang="en-US" b="1" dirty="0"/>
              <a:t>Conducting a market analysis </a:t>
            </a:r>
            <a:r>
              <a:rPr lang="en-US" dirty="0"/>
              <a:t>is a crucial step in understanding the environment your business operates within</a:t>
            </a:r>
          </a:p>
          <a:p>
            <a:r>
              <a:rPr lang="en-US" b="1" dirty="0"/>
              <a:t>Setting strategic business objectives </a:t>
            </a:r>
            <a:r>
              <a:rPr lang="en-US" dirty="0"/>
              <a:t>involves defining clear, actionable targets that align with your overall vision and mission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86EED6B-A2DE-2269-1D79-2CEC74DC30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3274" b="13274"/>
          <a:stretch>
            <a:fillRect/>
          </a:stretch>
        </p:blipFill>
        <p:spPr>
          <a:xfrm>
            <a:off x="6890253" y="2065762"/>
            <a:ext cx="5170488" cy="252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Organization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218099"/>
            <a:ext cx="4230815" cy="2236867"/>
          </a:xfrm>
        </p:spPr>
        <p:txBody>
          <a:bodyPr>
            <a:normAutofit/>
          </a:bodyPr>
          <a:lstStyle/>
          <a:p>
            <a:r>
              <a:rPr lang="en-US" dirty="0"/>
              <a:t>Budget Planning</a:t>
            </a:r>
          </a:p>
          <a:p>
            <a:pPr lvl="1"/>
            <a:r>
              <a:rPr lang="en-US" dirty="0"/>
              <a:t>Outline startup costs and operational expenses</a:t>
            </a:r>
          </a:p>
          <a:p>
            <a:r>
              <a:rPr lang="en-US" dirty="0"/>
              <a:t>Explore Current and Future Funding Options</a:t>
            </a:r>
          </a:p>
          <a:p>
            <a:pPr lvl="1"/>
            <a:r>
              <a:rPr lang="en-US" dirty="0"/>
              <a:t>Consider Conventional loans, investors, and SBA Loans</a:t>
            </a:r>
          </a:p>
          <a:p>
            <a:r>
              <a:rPr lang="en-US" dirty="0"/>
              <a:t>Implement Financial Management Tools</a:t>
            </a:r>
          </a:p>
          <a:p>
            <a:pPr lvl="1"/>
            <a:r>
              <a:rPr lang="en-US" dirty="0"/>
              <a:t>Use software for bookkeeping and financial tracking</a:t>
            </a:r>
          </a:p>
        </p:txBody>
      </p:sp>
      <p:pic>
        <p:nvPicPr>
          <p:cNvPr id="19" name="Picture Placeholder 18" title="Decorative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301D50-FECD-C067-7094-D47A2E53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0204" y="3996297"/>
            <a:ext cx="5201970" cy="273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A84C969-3AE0-F806-0713-311D768C4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963065"/>
              </p:ext>
            </p:extLst>
          </p:nvPr>
        </p:nvGraphicFramePr>
        <p:xfrm>
          <a:off x="8077548" y="719667"/>
          <a:ext cx="4230815" cy="214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and Administrative Setup </a:t>
            </a:r>
          </a:p>
        </p:txBody>
      </p:sp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1449" y="575950"/>
            <a:ext cx="3977648" cy="7316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Choose a Business Structure: LLC, S-Corp, C-Corp, Partnerships, and Sole Proprietor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1449" y="1307644"/>
            <a:ext cx="3977648" cy="121532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Register Your Business Name and Trademark: State or with the U.S. Patent and Trademark Office (USPTO): Local registration only protects your name within your state, while a federal trademark provides nationwide protection.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1449" y="2561476"/>
            <a:ext cx="3977648" cy="7316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Acquire Necessary Licenses and Permits: Local, State, and Federal Lic. Requirements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510" y="207736"/>
            <a:ext cx="5807043" cy="6442527"/>
          </a:xfrm>
        </p:spPr>
        <p:txBody>
          <a:bodyPr/>
          <a:lstStyle/>
          <a:p>
            <a:r>
              <a:rPr lang="en-US" sz="2400" b="1" dirty="0"/>
              <a:t>Key points about the importance of legal and trade name protection:</a:t>
            </a:r>
          </a:p>
          <a:p>
            <a:r>
              <a:rPr lang="en-US" b="1" dirty="0"/>
              <a:t>Business Protection laws have many purposes. It helps ensure fairness in a business transaction between other businesses involved in a deal or dispute; it protects individual rights; it provides standards for responsible behavior; and it promotes economic stability through legal certainty.</a:t>
            </a:r>
          </a:p>
          <a:p>
            <a:r>
              <a:rPr lang="en-US" b="1" dirty="0"/>
              <a:t>Brand Recognition and Loyalty:</a:t>
            </a:r>
          </a:p>
          <a:p>
            <a:r>
              <a:rPr lang="en-US" dirty="0"/>
              <a:t>A protected trade name helps customers easily identify and associate with a specific company, fostering brand loyalty and trust. </a:t>
            </a:r>
          </a:p>
          <a:p>
            <a:r>
              <a:rPr lang="en-US" b="1" dirty="0"/>
              <a:t>Market Differentiation:</a:t>
            </a:r>
          </a:p>
          <a:p>
            <a:r>
              <a:rPr lang="en-US" dirty="0"/>
              <a:t>By preventing competitors from using similar names, a company can clearly distinguish itself in the marketplace, avoiding confusion among consumers. </a:t>
            </a:r>
          </a:p>
          <a:p>
            <a:r>
              <a:rPr lang="en-US" b="1" dirty="0"/>
              <a:t>Legal Enforcement:</a:t>
            </a:r>
          </a:p>
          <a:p>
            <a:r>
              <a:rPr lang="en-US" dirty="0"/>
              <a:t>A registered trademark allows a business to take legal action against companies using similar names, potentially recovering damages if infringement occurs. </a:t>
            </a:r>
          </a:p>
          <a:p>
            <a:r>
              <a:rPr lang="en-US" b="1" dirty="0"/>
              <a:t>Business Value Enhancement:</a:t>
            </a:r>
          </a:p>
          <a:p>
            <a:r>
              <a:rPr lang="en-US" dirty="0"/>
              <a:t>A strong, protected brand name can increase the perceived value of a company, making it more attractive to potential investors. </a:t>
            </a:r>
          </a:p>
          <a:p>
            <a:r>
              <a:rPr lang="en-US" b="1" dirty="0"/>
              <a:t>Protecting Intellectual Property:</a:t>
            </a:r>
          </a:p>
          <a:p>
            <a:r>
              <a:rPr lang="en-US" dirty="0"/>
              <a:t>A company's trade name is considered intellectual property, and legal protection ensures exclusive rights to use that name.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9456B2C-D485-A4DD-FE94-9E34B2B6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031" y="3293170"/>
            <a:ext cx="4847753" cy="323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16642-2A17-A643-314B-9182DAEA3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2430E0-04DF-3310-3101-88002AB3BA17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6C807-7CFB-6E79-0A34-D30804B81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Building a Strong Marketing Strategy </a:t>
            </a:r>
          </a:p>
        </p:txBody>
      </p:sp>
    </p:spTree>
    <p:extLst>
      <p:ext uri="{BB962C8B-B14F-4D97-AF65-F5344CB8AC3E}">
        <p14:creationId xmlns:p14="http://schemas.microsoft.com/office/powerpoint/2010/main" val="333778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20648-4C9C-FC53-7121-26E5AFF70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50EAFA-EEBC-F76F-F01B-5A1AF6C79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510" y="207736"/>
            <a:ext cx="5807043" cy="6442527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Develop Your Brand Identity:</a:t>
            </a:r>
          </a:p>
          <a:p>
            <a:pPr marL="971550" lvl="1" indent="-285750"/>
            <a:r>
              <a:rPr lang="en-US" sz="1600" dirty="0">
                <a:solidFill>
                  <a:schemeClr val="bg1"/>
                </a:solidFill>
              </a:rPr>
              <a:t>Logo, tagline, and brand message</a:t>
            </a:r>
          </a:p>
          <a:p>
            <a:r>
              <a:rPr lang="en-US" sz="1800" dirty="0"/>
              <a:t>Create an Online Presence:</a:t>
            </a:r>
          </a:p>
          <a:p>
            <a:pPr marL="971550" lvl="1" indent="-285750"/>
            <a:r>
              <a:rPr lang="en-US" sz="1600" dirty="0">
                <a:solidFill>
                  <a:schemeClr val="bg1"/>
                </a:solidFill>
              </a:rPr>
              <a:t>Website, social media, and online advertising</a:t>
            </a:r>
          </a:p>
          <a:p>
            <a:r>
              <a:rPr lang="en-US" sz="1800" dirty="0"/>
              <a:t>Engage with Your Target Audience:</a:t>
            </a:r>
          </a:p>
          <a:p>
            <a:pPr marL="971550" lvl="1" indent="-285750"/>
            <a:r>
              <a:rPr lang="en-US" sz="1600" dirty="0">
                <a:solidFill>
                  <a:schemeClr val="bg1"/>
                </a:solidFill>
              </a:rPr>
              <a:t>Customer feedback and community engagement</a:t>
            </a:r>
          </a:p>
          <a:p>
            <a:pPr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At its core, marketing seeks to take a product or service, identify its ideal customers, and draw the customers' attention to the product or service available.</a:t>
            </a:r>
          </a:p>
          <a:p>
            <a:pPr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lvl="1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184ACB-BD01-61A1-81F2-FBBB6823E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6031" y="3503050"/>
            <a:ext cx="4847753" cy="281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143C0-FC99-8E38-4C46-5C83211AD5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2259" y="343114"/>
            <a:ext cx="5311444" cy="32692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Marketing refers to all activities a company does to promote and sell products or services to consumers.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Marketing makes use of the "marketing mix," also known as the four Ps—product, price, place, and promotion.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Marketing used to be centered around traditional marketing techniques including television, radio, mail, and word-of-mouth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Though traditional marketing is still prevalent, digital marketing now allows companies to engage in newsletter, social media, affiliate, and content marketing strategies.</a:t>
            </a:r>
          </a:p>
        </p:txBody>
      </p:sp>
    </p:spTree>
    <p:extLst>
      <p:ext uri="{BB962C8B-B14F-4D97-AF65-F5344CB8AC3E}">
        <p14:creationId xmlns:p14="http://schemas.microsoft.com/office/powerpoint/2010/main" val="385090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2019</TotalTime>
  <Words>2179</Words>
  <Application>Microsoft Office PowerPoint</Application>
  <PresentationFormat>Widescreen</PresentationFormat>
  <Paragraphs>213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Office Theme</vt:lpstr>
      <vt:lpstr>Getting Your Small Business in Order </vt:lpstr>
      <vt:lpstr>Agenda </vt:lpstr>
      <vt:lpstr>Introduction</vt:lpstr>
      <vt:lpstr>Establishing a Clear Business Plan </vt:lpstr>
      <vt:lpstr>Financial Organization</vt:lpstr>
      <vt:lpstr>PowerPoint Presentation</vt:lpstr>
      <vt:lpstr>PowerPoint Presentation</vt:lpstr>
      <vt:lpstr>PowerPoint Presentation</vt:lpstr>
      <vt:lpstr>PowerPoint Presentation</vt:lpstr>
      <vt:lpstr>Streamlining Operations</vt:lpstr>
      <vt:lpstr>Location and Distribution</vt:lpstr>
      <vt:lpstr>Managing Human Resources</vt:lpstr>
      <vt:lpstr> Evaluating and Improving Your Business</vt:lpstr>
      <vt:lpstr>Photo Collage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Louie Picazo</dc:creator>
  <cp:lastModifiedBy>Louie Picazo</cp:lastModifiedBy>
  <cp:revision>20</cp:revision>
  <dcterms:created xsi:type="dcterms:W3CDTF">2024-11-25T17:17:56Z</dcterms:created>
  <dcterms:modified xsi:type="dcterms:W3CDTF">2025-01-07T03:31:04Z</dcterms:modified>
</cp:coreProperties>
</file>