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69" r:id="rId20"/>
    <p:sldId id="270"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1" autoAdjust="0"/>
    <p:restoredTop sz="94660"/>
  </p:normalViewPr>
  <p:slideViewPr>
    <p:cSldViewPr snapToGrid="0">
      <p:cViewPr varScale="1">
        <p:scale>
          <a:sx n="93" d="100"/>
          <a:sy n="93" d="100"/>
        </p:scale>
        <p:origin x="1014"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B8EF8-D579-779C-EB95-6229236AE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1E8B37-0488-FF91-5A8E-2766AECEA0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757C77-120C-A30C-CB69-607E4F660B27}"/>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5" name="Footer Placeholder 4">
            <a:extLst>
              <a:ext uri="{FF2B5EF4-FFF2-40B4-BE49-F238E27FC236}">
                <a16:creationId xmlns:a16="http://schemas.microsoft.com/office/drawing/2014/main" id="{8C91B6BE-FA45-0171-45AF-35D71BCAA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60B181-C58B-D99F-3D4A-CE4D4BBBA705}"/>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33897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37EF4-6D58-ECDF-B524-A947B5ED9B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DE17CB-4493-EC13-6A39-A148F6E24E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A85BA4-5D35-1299-B81C-BD6E18922AF6}"/>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5" name="Footer Placeholder 4">
            <a:extLst>
              <a:ext uri="{FF2B5EF4-FFF2-40B4-BE49-F238E27FC236}">
                <a16:creationId xmlns:a16="http://schemas.microsoft.com/office/drawing/2014/main" id="{35582D1B-FD95-7EC8-9E12-FF9CCFE524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9C7818-74CD-1CA1-8F58-DF2525013759}"/>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3204944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619F5C-538B-FE65-0A24-694ABDFD29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9BBC49-69E1-A699-38D6-DE6D6C9A19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DDF15-4BE5-F294-C4FA-D9AC95D2B067}"/>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5" name="Footer Placeholder 4">
            <a:extLst>
              <a:ext uri="{FF2B5EF4-FFF2-40B4-BE49-F238E27FC236}">
                <a16:creationId xmlns:a16="http://schemas.microsoft.com/office/drawing/2014/main" id="{B64968B2-D665-CD99-E114-F361ED1471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B95521-79DF-9458-312A-8B7FBF0956F7}"/>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4060389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25A03-CF54-B217-12FA-085976C48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2D1D0C-A96D-A33B-5258-B9EB93242F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C1E473-BB70-8C21-11FA-C0D080B1D743}"/>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5" name="Footer Placeholder 4">
            <a:extLst>
              <a:ext uri="{FF2B5EF4-FFF2-40B4-BE49-F238E27FC236}">
                <a16:creationId xmlns:a16="http://schemas.microsoft.com/office/drawing/2014/main" id="{57FDF5E5-DDA1-0FE3-E9CE-A978F20048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1A1583-3A22-2B5A-D19F-8DAC74DEB0A6}"/>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849766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FEBBA-CEF6-5E90-31F5-BF5251BD39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EAAA87-52B9-9224-3380-22A8050259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052B8E-AA05-B8F2-A853-D9EA752CA963}"/>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5" name="Footer Placeholder 4">
            <a:extLst>
              <a:ext uri="{FF2B5EF4-FFF2-40B4-BE49-F238E27FC236}">
                <a16:creationId xmlns:a16="http://schemas.microsoft.com/office/drawing/2014/main" id="{9C49A4B9-47B5-08C5-A936-8D7840956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1DCCCA-FC25-9120-598A-B20A9AF3D63C}"/>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677736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A2AB6-AE16-74E9-D94B-9F4B646F72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26EF89-1B1D-4FA4-F764-416669CB78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BCA6A2-781F-A462-FC09-E4A77C9C5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B61229-6C23-167F-4DB5-DD4125F2DAF9}"/>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6" name="Footer Placeholder 5">
            <a:extLst>
              <a:ext uri="{FF2B5EF4-FFF2-40B4-BE49-F238E27FC236}">
                <a16:creationId xmlns:a16="http://schemas.microsoft.com/office/drawing/2014/main" id="{79CFCC28-2F93-7260-6C99-289B089EB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A6245D-9A50-79C3-85C6-3D338911F297}"/>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347963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9D41F-2BF9-2830-ABDC-77396A2D3E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E6FE79-3983-6944-694E-1A371873BB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93D461-EF09-CA53-4F93-6E0A8CB61A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A9DE2D-AE48-9A55-B31E-C1CBE69467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10001F-558B-4843-3FC1-B0E46750E9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08DFAD-F1ED-B617-8933-DB11A21FA96B}"/>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8" name="Footer Placeholder 7">
            <a:extLst>
              <a:ext uri="{FF2B5EF4-FFF2-40B4-BE49-F238E27FC236}">
                <a16:creationId xmlns:a16="http://schemas.microsoft.com/office/drawing/2014/main" id="{A514C496-D9BC-B48C-5C09-F6203C703A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60BEBE-329B-8D34-65B2-A2C04F0456EE}"/>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864217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DA47E-7933-58F2-5734-43DE93F049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D438E9-6C4D-FF3B-994D-6D6B13F0E723}"/>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4" name="Footer Placeholder 3">
            <a:extLst>
              <a:ext uri="{FF2B5EF4-FFF2-40B4-BE49-F238E27FC236}">
                <a16:creationId xmlns:a16="http://schemas.microsoft.com/office/drawing/2014/main" id="{0287FF59-3813-B5D6-2A6A-08E022E791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CDCACE-21E3-DDD1-34EC-3B28DA54FE9E}"/>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353501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B9C4BC-BBA6-D75A-9BDB-4392389DC24E}"/>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3" name="Footer Placeholder 2">
            <a:extLst>
              <a:ext uri="{FF2B5EF4-FFF2-40B4-BE49-F238E27FC236}">
                <a16:creationId xmlns:a16="http://schemas.microsoft.com/office/drawing/2014/main" id="{B83B37DC-090A-ABDB-5DEB-08C2A04E2D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CE0137-ABFE-B41F-EDCB-B32959F0BEBC}"/>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1701268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5D176-6093-CEA4-9FF6-18F6F291BA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67A18B-5C32-F4BC-16C3-358AF6C6F5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59AF3B-A5F7-C961-C8D5-9DBC5E2675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0D3DDD-D9CC-F1F2-BD16-AF39AB7E0DDE}"/>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6" name="Footer Placeholder 5">
            <a:extLst>
              <a:ext uri="{FF2B5EF4-FFF2-40B4-BE49-F238E27FC236}">
                <a16:creationId xmlns:a16="http://schemas.microsoft.com/office/drawing/2014/main" id="{B02D5831-EA79-52CF-C66E-F53E07795E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979BDC-F3C0-B38B-B101-36329797D05E}"/>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2711983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B90D6-29F1-D0D1-B0D5-B3F543B7B4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39088C-688C-BE49-A8F1-B79AC9FB9C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7677E9-83B4-241B-A4AE-AA08500F95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EEDC7D-11F1-F130-A789-19BAD2228D4C}"/>
              </a:ext>
            </a:extLst>
          </p:cNvPr>
          <p:cNvSpPr>
            <a:spLocks noGrp="1"/>
          </p:cNvSpPr>
          <p:nvPr>
            <p:ph type="dt" sz="half" idx="10"/>
          </p:nvPr>
        </p:nvSpPr>
        <p:spPr/>
        <p:txBody>
          <a:bodyPr/>
          <a:lstStyle/>
          <a:p>
            <a:fld id="{7720BB2B-EE71-42A6-9EF4-C04DBD3E3FAF}" type="datetimeFigureOut">
              <a:rPr lang="en-US" smtClean="0"/>
              <a:t>2/15/2025</a:t>
            </a:fld>
            <a:endParaRPr lang="en-US"/>
          </a:p>
        </p:txBody>
      </p:sp>
      <p:sp>
        <p:nvSpPr>
          <p:cNvPr id="6" name="Footer Placeholder 5">
            <a:extLst>
              <a:ext uri="{FF2B5EF4-FFF2-40B4-BE49-F238E27FC236}">
                <a16:creationId xmlns:a16="http://schemas.microsoft.com/office/drawing/2014/main" id="{B5256C15-542D-1F6B-8CFF-60B5F1508A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83D3FD-0000-02D8-5944-E214A11D2FD3}"/>
              </a:ext>
            </a:extLst>
          </p:cNvPr>
          <p:cNvSpPr>
            <a:spLocks noGrp="1"/>
          </p:cNvSpPr>
          <p:nvPr>
            <p:ph type="sldNum" sz="quarter" idx="12"/>
          </p:nvPr>
        </p:nvSpPr>
        <p:spPr/>
        <p:txBody>
          <a:bodyPr/>
          <a:lstStyle/>
          <a:p>
            <a:fld id="{83F98711-7FA7-47B8-9031-C3A35D4F44B0}" type="slidenum">
              <a:rPr lang="en-US" smtClean="0"/>
              <a:t>‹#›</a:t>
            </a:fld>
            <a:endParaRPr lang="en-US"/>
          </a:p>
        </p:txBody>
      </p:sp>
    </p:spTree>
    <p:extLst>
      <p:ext uri="{BB962C8B-B14F-4D97-AF65-F5344CB8AC3E}">
        <p14:creationId xmlns:p14="http://schemas.microsoft.com/office/powerpoint/2010/main" val="33106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55B709-87C9-C5D0-CB59-ED387195AE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56C0F4-2908-FFF6-88D6-1970DE954D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E6AA8-C071-16E4-60FF-6F7B352237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20BB2B-EE71-42A6-9EF4-C04DBD3E3FAF}" type="datetimeFigureOut">
              <a:rPr lang="en-US" smtClean="0"/>
              <a:t>2/15/2025</a:t>
            </a:fld>
            <a:endParaRPr lang="en-US"/>
          </a:p>
        </p:txBody>
      </p:sp>
      <p:sp>
        <p:nvSpPr>
          <p:cNvPr id="5" name="Footer Placeholder 4">
            <a:extLst>
              <a:ext uri="{FF2B5EF4-FFF2-40B4-BE49-F238E27FC236}">
                <a16:creationId xmlns:a16="http://schemas.microsoft.com/office/drawing/2014/main" id="{B0CDFA7D-0240-5D61-07B6-7821241393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2D5E399-14F5-73C0-40B2-69BE319B2A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3F98711-7FA7-47B8-9031-C3A35D4F44B0}" type="slidenum">
              <a:rPr lang="en-US" smtClean="0"/>
              <a:t>‹#›</a:t>
            </a:fld>
            <a:endParaRPr lang="en-US"/>
          </a:p>
        </p:txBody>
      </p:sp>
    </p:spTree>
    <p:extLst>
      <p:ext uri="{BB962C8B-B14F-4D97-AF65-F5344CB8AC3E}">
        <p14:creationId xmlns:p14="http://schemas.microsoft.com/office/powerpoint/2010/main" val="38030089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69608-EFB6-1AE5-D2D8-A8F5EFD48157}"/>
              </a:ext>
            </a:extLst>
          </p:cNvPr>
          <p:cNvSpPr>
            <a:spLocks noGrp="1"/>
          </p:cNvSpPr>
          <p:nvPr>
            <p:ph type="ctrTitle"/>
          </p:nvPr>
        </p:nvSpPr>
        <p:spPr>
          <a:xfrm>
            <a:off x="1084198" y="930398"/>
            <a:ext cx="10023603" cy="2498602"/>
          </a:xfrm>
        </p:spPr>
        <p:txBody>
          <a:bodyPr>
            <a:noAutofit/>
          </a:bodyPr>
          <a:lstStyle/>
          <a:p>
            <a:pPr algn="ctr"/>
            <a:r>
              <a:rPr lang="en-US" sz="8000" b="1" dirty="0">
                <a:latin typeface="Aharoni" panose="02010803020104030203" pitchFamily="2" charset="-79"/>
                <a:cs typeface="Aharoni" panose="02010803020104030203" pitchFamily="2" charset="-79"/>
              </a:rPr>
              <a:t>IDENTIFYING YOUR TARGET MARKET</a:t>
            </a:r>
          </a:p>
        </p:txBody>
      </p:sp>
      <p:pic>
        <p:nvPicPr>
          <p:cNvPr id="5" name="Picture 4" descr="Three darts on bullseye">
            <a:extLst>
              <a:ext uri="{FF2B5EF4-FFF2-40B4-BE49-F238E27FC236}">
                <a16:creationId xmlns:a16="http://schemas.microsoft.com/office/drawing/2014/main" id="{0B05E1D7-50E2-472D-943D-C5BFA54E1C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4107" y="3429000"/>
            <a:ext cx="4756835" cy="3158836"/>
          </a:xfrm>
          <a:prstGeom prst="rect">
            <a:avLst/>
          </a:prstGeom>
        </p:spPr>
      </p:pic>
    </p:spTree>
    <p:extLst>
      <p:ext uri="{BB962C8B-B14F-4D97-AF65-F5344CB8AC3E}">
        <p14:creationId xmlns:p14="http://schemas.microsoft.com/office/powerpoint/2010/main" val="1014546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5CA41791-1D73-C40D-7CD0-190BD5C8FE4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B21A9624-F2E7-F71C-2574-FCF757B30A54}"/>
              </a:ext>
            </a:extLst>
          </p:cNvPr>
          <p:cNvSpPr>
            <a:spLocks noGrp="1"/>
          </p:cNvSpPr>
          <p:nvPr>
            <p:ph type="subTitle" idx="1"/>
          </p:nvPr>
        </p:nvSpPr>
        <p:spPr>
          <a:xfrm>
            <a:off x="1777464" y="1034792"/>
            <a:ext cx="8637072" cy="977621"/>
          </a:xfrm>
        </p:spPr>
        <p:txBody>
          <a:bodyPr>
            <a:noAutofit/>
          </a:bodyPr>
          <a:lstStyle/>
          <a:p>
            <a:r>
              <a:rPr lang="en-US" sz="2800" b="1" u="sng" dirty="0"/>
              <a:t>Where are these people located?</a:t>
            </a:r>
          </a:p>
          <a:p>
            <a:pPr marR="0" lvl="0">
              <a:lnSpc>
                <a:spcPct val="107000"/>
              </a:lnSpc>
              <a:spcAft>
                <a:spcPts val="800"/>
              </a:spcAft>
              <a:buSzPts val="1000"/>
              <a:tabLst>
                <a:tab pos="457200" algn="l"/>
              </a:tabLst>
            </a:pPr>
            <a:endParaRPr lang="en-US" sz="2800" kern="0" dirty="0">
              <a:solidFill>
                <a:srgbClr val="1F212E"/>
              </a:solidFill>
              <a:effectLst/>
              <a:ea typeface="Times New Roman" panose="02020603050405020304" pitchFamily="18"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In what area (country, state, city, etc.) do they live?</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Do they live in a rural, urban, or suburban setting?</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What is the population density and growth rate where your target market lives?</a:t>
            </a:r>
            <a:endParaRPr lang="en-US" sz="2800" kern="100" dirty="0">
              <a:solidFill>
                <a:srgbClr val="1F212E"/>
              </a:solidFill>
              <a:effectLst/>
              <a:ea typeface="Aptos" panose="020B0004020202020204" pitchFamily="34" charset="0"/>
              <a:cs typeface="Times New Roman" panose="02020603050405020304" pitchFamily="18" charset="0"/>
            </a:endParaRPr>
          </a:p>
          <a:p>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5C26EF29-1799-8B04-8AA6-0A33D85617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3736146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4093C4F4-6565-8451-8081-1F4278FA49C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B04C69E-0D99-563B-1A21-08ED04D6B9FC}"/>
              </a:ext>
            </a:extLst>
          </p:cNvPr>
          <p:cNvSpPr>
            <a:spLocks noGrp="1"/>
          </p:cNvSpPr>
          <p:nvPr>
            <p:ph type="subTitle" idx="1"/>
          </p:nvPr>
        </p:nvSpPr>
        <p:spPr>
          <a:xfrm>
            <a:off x="2112790" y="983423"/>
            <a:ext cx="7966419" cy="977621"/>
          </a:xfrm>
        </p:spPr>
        <p:txBody>
          <a:bodyPr>
            <a:noAutofit/>
          </a:bodyPr>
          <a:lstStyle/>
          <a:p>
            <a:r>
              <a:rPr lang="en-US" sz="2800" b="1" u="sng" dirty="0"/>
              <a:t>What do they think?</a:t>
            </a:r>
          </a:p>
          <a:p>
            <a:pPr marR="0" lvl="0">
              <a:lnSpc>
                <a:spcPct val="107000"/>
              </a:lnSpc>
              <a:spcAft>
                <a:spcPts val="800"/>
              </a:spcAft>
              <a:buSzPts val="1000"/>
              <a:tabLst>
                <a:tab pos="457200" algn="l"/>
              </a:tabLst>
            </a:pPr>
            <a:endParaRPr lang="en-US" sz="2800" kern="0" dirty="0">
              <a:solidFill>
                <a:srgbClr val="1F212E"/>
              </a:solidFill>
              <a:effectLst/>
              <a:ea typeface="Times New Roman" panose="02020603050405020304" pitchFamily="18"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What are the consumers' opinions and values?</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What are their interests and lifestyles?</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What attitudes do they have about your product?</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What needs do they have that compel them to purchase your product?</a:t>
            </a:r>
            <a:endParaRPr lang="en-US" sz="2800" kern="100" dirty="0">
              <a:solidFill>
                <a:srgbClr val="1F212E"/>
              </a:solidFill>
              <a:effectLst/>
              <a:ea typeface="Aptos" panose="020B0004020202020204" pitchFamily="34" charset="0"/>
              <a:cs typeface="Times New Roman" panose="02020603050405020304" pitchFamily="18" charset="0"/>
            </a:endParaRPr>
          </a:p>
          <a:p>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C354CBA8-93E5-26DD-6B80-432F8A05AB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1757720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29A84278-BF1B-64FA-BDEE-BF754AAEE50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B1C90F0-C007-05AC-7429-42079E7708A3}"/>
              </a:ext>
            </a:extLst>
          </p:cNvPr>
          <p:cNvSpPr>
            <a:spLocks noGrp="1"/>
          </p:cNvSpPr>
          <p:nvPr>
            <p:ph type="subTitle" idx="1"/>
          </p:nvPr>
        </p:nvSpPr>
        <p:spPr>
          <a:xfrm>
            <a:off x="1524017" y="500537"/>
            <a:ext cx="9143965" cy="977621"/>
          </a:xfrm>
        </p:spPr>
        <p:txBody>
          <a:bodyPr>
            <a:noAutofit/>
          </a:bodyPr>
          <a:lstStyle/>
          <a:p>
            <a:r>
              <a:rPr lang="en-US" sz="2800" b="1" u="sng" dirty="0"/>
              <a:t>What do they do that makes them unique from others?</a:t>
            </a:r>
          </a:p>
          <a:p>
            <a:endParaRPr lang="en-US" sz="2800" b="1" u="sng" dirty="0"/>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What products do they typically use?</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What benefits do they look to get from the products they purchase?</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How often do they use them?</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How sensitive are they to price changes?</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How loyal are they to their preferred brands?</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How are the products usually purchased and from where?</a:t>
            </a:r>
            <a:endParaRPr lang="en-US" sz="2800" kern="100" dirty="0">
              <a:solidFill>
                <a:srgbClr val="1F212E"/>
              </a:solidFill>
              <a:effectLst/>
              <a:ea typeface="Aptos" panose="020B0004020202020204" pitchFamily="34" charset="0"/>
              <a:cs typeface="Times New Roman" panose="02020603050405020304" pitchFamily="18" charset="0"/>
            </a:endParaRPr>
          </a:p>
        </p:txBody>
      </p:sp>
      <p:pic>
        <p:nvPicPr>
          <p:cNvPr id="10" name="Picture 9" descr="A logo of a globe with a red ring around it&#10;&#10;AI-generated content may be incorrect.">
            <a:extLst>
              <a:ext uri="{FF2B5EF4-FFF2-40B4-BE49-F238E27FC236}">
                <a16:creationId xmlns:a16="http://schemas.microsoft.com/office/drawing/2014/main" id="{5E37E30F-E3F0-ACD9-E94D-733F7E0C51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3044218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CA0035B1-C8C3-3F59-294D-C8D6F66C3A1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3FAC25D7-78BA-461A-5AEF-ADB2173ED4B3}"/>
              </a:ext>
            </a:extLst>
          </p:cNvPr>
          <p:cNvSpPr>
            <a:spLocks noGrp="1"/>
          </p:cNvSpPr>
          <p:nvPr>
            <p:ph type="subTitle" idx="1"/>
          </p:nvPr>
        </p:nvSpPr>
        <p:spPr>
          <a:xfrm>
            <a:off x="1234350" y="962874"/>
            <a:ext cx="9723300" cy="977621"/>
          </a:xfrm>
        </p:spPr>
        <p:txBody>
          <a:bodyPr>
            <a:noAutofit/>
          </a:bodyPr>
          <a:lstStyle/>
          <a:p>
            <a:r>
              <a:rPr lang="en-US" sz="2800" b="1" u="sng" dirty="0"/>
              <a:t>FIVE STEPS TO FINDING YOUR TARGET AUDIENCE</a:t>
            </a:r>
          </a:p>
          <a:p>
            <a:endParaRPr lang="en-US" sz="2800" b="1" u="sng" dirty="0"/>
          </a:p>
          <a:p>
            <a:pPr marL="457200" indent="-457200" algn="l">
              <a:buAutoNum type="arabicPeriod"/>
            </a:pPr>
            <a:r>
              <a:rPr lang="en-US" sz="2800" dirty="0"/>
              <a:t>Determine the characteristics of your products or services</a:t>
            </a:r>
          </a:p>
          <a:p>
            <a:pPr marL="457200" indent="-457200" algn="l">
              <a:buAutoNum type="arabicPeriod"/>
            </a:pPr>
            <a:r>
              <a:rPr lang="en-US" sz="2800" dirty="0"/>
              <a:t>Research your market</a:t>
            </a:r>
          </a:p>
          <a:p>
            <a:pPr marL="457200" indent="-457200" algn="l">
              <a:buAutoNum type="arabicPeriod"/>
            </a:pPr>
            <a:r>
              <a:rPr lang="en-US" sz="2800" dirty="0"/>
              <a:t>Create buyer personas</a:t>
            </a:r>
          </a:p>
          <a:p>
            <a:pPr marL="457200" indent="-457200" algn="l">
              <a:buAutoNum type="arabicPeriod"/>
            </a:pPr>
            <a:r>
              <a:rPr lang="en-US" sz="2800" dirty="0"/>
              <a:t>Consider your marketing channels</a:t>
            </a:r>
          </a:p>
          <a:p>
            <a:pPr marL="457200" indent="-457200" algn="l">
              <a:buAutoNum type="arabicPeriod"/>
            </a:pPr>
            <a:r>
              <a:rPr lang="en-US" sz="2800" dirty="0"/>
              <a:t>Test and refine</a:t>
            </a:r>
          </a:p>
          <a:p>
            <a:pPr marL="457200" indent="-457200">
              <a:buAutoNum type="arabicPeriod"/>
            </a:pPr>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CE7CD171-EC44-0F17-4C2A-E04A17F18C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1149698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2D9AC699-813B-AE71-0FC0-E903B8B0A98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FE39586-3812-C521-3D2A-00106EBD667C}"/>
              </a:ext>
            </a:extLst>
          </p:cNvPr>
          <p:cNvSpPr>
            <a:spLocks noGrp="1"/>
          </p:cNvSpPr>
          <p:nvPr>
            <p:ph type="subTitle" idx="1"/>
          </p:nvPr>
        </p:nvSpPr>
        <p:spPr>
          <a:xfrm>
            <a:off x="975550" y="1090367"/>
            <a:ext cx="10240900" cy="977621"/>
          </a:xfrm>
        </p:spPr>
        <p:txBody>
          <a:bodyPr>
            <a:noAutofit/>
          </a:bodyPr>
          <a:lstStyle/>
          <a:p>
            <a:r>
              <a:rPr lang="en-US" sz="2800" b="1" u="sng" dirty="0"/>
              <a:t>Determine the characteristics of your products or services</a:t>
            </a:r>
          </a:p>
          <a:p>
            <a:pPr marL="342900" marR="0" lvl="0" indent="-342900">
              <a:lnSpc>
                <a:spcPct val="107000"/>
              </a:lnSpc>
              <a:spcAft>
                <a:spcPts val="800"/>
              </a:spcAft>
              <a:tabLst>
                <a:tab pos="457200" algn="l"/>
              </a:tabLst>
            </a:pPr>
            <a:endParaRPr lang="en-US" sz="2800" kern="0" dirty="0">
              <a:solidFill>
                <a:srgbClr val="242424"/>
              </a:solidFill>
              <a:effectLst/>
              <a:ea typeface="Times New Roman" panose="02020603050405020304" pitchFamily="18" charset="0"/>
              <a:cs typeface="Times New Roman" panose="02020603050405020304" pitchFamily="18" charset="0"/>
            </a:endParaRPr>
          </a:p>
          <a:p>
            <a:pPr marL="342900" marR="0" lvl="0" indent="-342900" algn="l">
              <a:lnSpc>
                <a:spcPct val="107000"/>
              </a:lnSpc>
              <a:spcAft>
                <a:spcPts val="800"/>
              </a:spcAft>
              <a:tabLst>
                <a:tab pos="457200" algn="l"/>
              </a:tabLst>
            </a:pPr>
            <a:r>
              <a:rPr lang="en-US" sz="2800" kern="0" dirty="0">
                <a:solidFill>
                  <a:srgbClr val="242424"/>
                </a:solidFill>
                <a:effectLst/>
                <a:ea typeface="Times New Roman" panose="02020603050405020304" pitchFamily="18" charset="0"/>
                <a:cs typeface="Times New Roman" panose="02020603050405020304" pitchFamily="18" charset="0"/>
              </a:rPr>
              <a:t>Determine what problem your goods or services solve. </a:t>
            </a:r>
            <a:endParaRPr lang="en-US" sz="2800" kern="100" dirty="0">
              <a:effectLst/>
              <a:ea typeface="Aptos" panose="020B0004020202020204" pitchFamily="34" charset="0"/>
              <a:cs typeface="Times New Roman" panose="02020603050405020304" pitchFamily="18" charset="0"/>
            </a:endParaRPr>
          </a:p>
          <a:p>
            <a:pPr marL="342900" marR="0" lvl="0" indent="-342900" algn="l">
              <a:lnSpc>
                <a:spcPct val="107000"/>
              </a:lnSpc>
              <a:spcAft>
                <a:spcPts val="800"/>
              </a:spcAft>
              <a:tabLst>
                <a:tab pos="457200" algn="l"/>
              </a:tabLst>
            </a:pPr>
            <a:r>
              <a:rPr lang="en-US" sz="2800" kern="0" dirty="0">
                <a:solidFill>
                  <a:srgbClr val="242424"/>
                </a:solidFill>
                <a:effectLst/>
                <a:ea typeface="Times New Roman" panose="02020603050405020304" pitchFamily="18" charset="0"/>
                <a:cs typeface="Times New Roman" panose="02020603050405020304" pitchFamily="18" charset="0"/>
              </a:rPr>
              <a:t>Think about who’s most likely to benefit from your product or service solution. </a:t>
            </a:r>
          </a:p>
          <a:p>
            <a:pPr marL="342900" marR="0" lvl="0" indent="-342900" algn="l">
              <a:lnSpc>
                <a:spcPct val="107000"/>
              </a:lnSpc>
              <a:spcAft>
                <a:spcPts val="800"/>
              </a:spcAft>
              <a:tabLst>
                <a:tab pos="457200" algn="l"/>
              </a:tabLst>
            </a:pPr>
            <a:r>
              <a:rPr lang="en-US" sz="2800" kern="0" dirty="0">
                <a:solidFill>
                  <a:srgbClr val="242424"/>
                </a:solidFill>
                <a:effectLst/>
                <a:ea typeface="Times New Roman" panose="02020603050405020304" pitchFamily="18" charset="0"/>
                <a:cs typeface="Times New Roman" panose="02020603050405020304" pitchFamily="18" charset="0"/>
              </a:rPr>
              <a:t>Define your unique selling proposition (USP). What’s your USP? </a:t>
            </a:r>
            <a:endParaRPr lang="en-US" sz="2800" dirty="0"/>
          </a:p>
          <a:p>
            <a:pPr marL="457200" indent="-457200">
              <a:buAutoNum type="arabicPeriod"/>
            </a:pPr>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9065961D-4163-974F-B6A1-8DEC1B88DE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2608108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72945404-7CBA-F332-18B9-E65A0CD9FA5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04870CD-0E2B-C58D-8E78-6F8AB376DFDA}"/>
              </a:ext>
            </a:extLst>
          </p:cNvPr>
          <p:cNvSpPr>
            <a:spLocks noGrp="1"/>
          </p:cNvSpPr>
          <p:nvPr>
            <p:ph type="subTitle" idx="1"/>
          </p:nvPr>
        </p:nvSpPr>
        <p:spPr>
          <a:xfrm>
            <a:off x="1670741" y="469715"/>
            <a:ext cx="9476720" cy="977621"/>
          </a:xfrm>
        </p:spPr>
        <p:txBody>
          <a:bodyPr>
            <a:noAutofit/>
          </a:bodyPr>
          <a:lstStyle/>
          <a:p>
            <a:r>
              <a:rPr lang="en-US" b="1" u="sng" dirty="0"/>
              <a:t>Research your market</a:t>
            </a:r>
          </a:p>
          <a:p>
            <a:pPr marR="0" lvl="0">
              <a:lnSpc>
                <a:spcPct val="107000"/>
              </a:lnSpc>
              <a:spcAft>
                <a:spcPts val="800"/>
              </a:spcAft>
              <a:buSzPts val="1000"/>
              <a:tabLst>
                <a:tab pos="457200" algn="l"/>
              </a:tabLst>
            </a:pPr>
            <a:endParaRPr lang="en-US" kern="0" dirty="0">
              <a:solidFill>
                <a:srgbClr val="333333"/>
              </a:solidFill>
              <a:ea typeface="Times New Roman" panose="02020603050405020304" pitchFamily="18" charset="0"/>
              <a:cs typeface="Times New Roman" panose="02020603050405020304" pitchFamily="18" charset="0"/>
            </a:endParaRPr>
          </a:p>
          <a:p>
            <a:pPr marR="0" lvl="0" algn="l">
              <a:lnSpc>
                <a:spcPct val="107000"/>
              </a:lnSpc>
              <a:spcAft>
                <a:spcPts val="800"/>
              </a:spcAft>
              <a:buSzPts val="1000"/>
              <a:tabLst>
                <a:tab pos="457200" algn="l"/>
              </a:tabLst>
            </a:pPr>
            <a:r>
              <a:rPr lang="en-US" kern="0" dirty="0">
                <a:solidFill>
                  <a:srgbClr val="333333"/>
                </a:solidFill>
                <a:ea typeface="Times New Roman" panose="02020603050405020304" pitchFamily="18" charset="0"/>
                <a:cs typeface="Times New Roman" panose="02020603050405020304" pitchFamily="18" charset="0"/>
              </a:rPr>
              <a:t>H</a:t>
            </a:r>
            <a:r>
              <a:rPr lang="en-US" kern="0" dirty="0">
                <a:solidFill>
                  <a:srgbClr val="333333"/>
                </a:solidFill>
                <a:effectLst/>
                <a:ea typeface="Times New Roman" panose="02020603050405020304" pitchFamily="18" charset="0"/>
                <a:cs typeface="Times New Roman" panose="02020603050405020304" pitchFamily="18" charset="0"/>
              </a:rPr>
              <a:t>ave a need your product or service can fill</a:t>
            </a:r>
            <a:endParaRPr lang="en-US" kern="100" dirty="0">
              <a:solidFill>
                <a:srgbClr val="333333"/>
              </a:solidFill>
              <a:ea typeface="Times New Roman" panose="02020603050405020304" pitchFamily="18" charset="0"/>
              <a:cs typeface="Times New Roman" panose="02020603050405020304" pitchFamily="18" charset="0"/>
            </a:endParaRPr>
          </a:p>
          <a:p>
            <a:pPr marR="0" lvl="0" algn="l">
              <a:lnSpc>
                <a:spcPct val="107000"/>
              </a:lnSpc>
              <a:spcAft>
                <a:spcPts val="800"/>
              </a:spcAft>
              <a:buSzPts val="1000"/>
              <a:tabLst>
                <a:tab pos="457200" algn="l"/>
              </a:tabLst>
            </a:pPr>
            <a:r>
              <a:rPr lang="en-US" kern="100" dirty="0">
                <a:solidFill>
                  <a:srgbClr val="333333"/>
                </a:solidFill>
                <a:effectLst/>
                <a:ea typeface="Times New Roman" panose="02020603050405020304" pitchFamily="18" charset="0"/>
                <a:cs typeface="Times New Roman" panose="02020603050405020304" pitchFamily="18" charset="0"/>
              </a:rPr>
              <a:t>A</a:t>
            </a:r>
            <a:r>
              <a:rPr lang="en-US" kern="0" dirty="0">
                <a:solidFill>
                  <a:srgbClr val="333333"/>
                </a:solidFill>
                <a:effectLst/>
                <a:ea typeface="Times New Roman" panose="02020603050405020304" pitchFamily="18" charset="0"/>
                <a:cs typeface="Times New Roman" panose="02020603050405020304" pitchFamily="18" charset="0"/>
              </a:rPr>
              <a:t>re they able and willing to pay for it?</a:t>
            </a:r>
          </a:p>
          <a:p>
            <a:pPr marL="342900" marR="0" lvl="0" indent="-342900" algn="l">
              <a:lnSpc>
                <a:spcPct val="107000"/>
              </a:lnSpc>
              <a:spcAft>
                <a:spcPts val="800"/>
              </a:spcAft>
              <a:buSzPts val="1000"/>
              <a:buFont typeface="Symbol" panose="05050102010706020507" pitchFamily="18" charset="2"/>
              <a:buChar char=""/>
              <a:tabLst>
                <a:tab pos="457200" algn="l"/>
              </a:tabLst>
            </a:pPr>
            <a:endParaRPr lang="en-US" kern="0" dirty="0">
              <a:solidFill>
                <a:srgbClr val="333333"/>
              </a:solidFill>
              <a:ea typeface="Aptos" panose="020B0004020202020204" pitchFamily="34" charset="0"/>
              <a:cs typeface="Times New Roman" panose="02020603050405020304" pitchFamily="18" charset="0"/>
            </a:endParaRPr>
          </a:p>
          <a:p>
            <a:pPr marL="0" marR="0" algn="l">
              <a:lnSpc>
                <a:spcPct val="107000"/>
              </a:lnSpc>
              <a:spcBef>
                <a:spcPts val="2400"/>
              </a:spcBef>
              <a:spcAft>
                <a:spcPts val="2400"/>
              </a:spcAft>
            </a:pPr>
            <a:r>
              <a:rPr lang="en-US" i="1" u="sng" kern="0" dirty="0">
                <a:solidFill>
                  <a:srgbClr val="242424"/>
                </a:solidFill>
                <a:effectLst/>
                <a:ea typeface="Times New Roman" panose="02020603050405020304" pitchFamily="18" charset="0"/>
                <a:cs typeface="Times New Roman" panose="02020603050405020304" pitchFamily="18" charset="0"/>
              </a:rPr>
              <a:t>Scope out the competition and answer these questions:</a:t>
            </a:r>
            <a:endParaRPr lang="en-US" i="1" u="sng" kern="100" dirty="0">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kern="0" dirty="0">
                <a:solidFill>
                  <a:srgbClr val="242424"/>
                </a:solidFill>
                <a:effectLst/>
                <a:ea typeface="Times New Roman" panose="02020603050405020304" pitchFamily="18" charset="0"/>
                <a:cs typeface="Times New Roman" panose="02020603050405020304" pitchFamily="18" charset="0"/>
              </a:rPr>
              <a:t>Who are they targeting?</a:t>
            </a:r>
            <a:endParaRPr lang="en-US" kern="100" dirty="0">
              <a:solidFill>
                <a:srgbClr val="242424"/>
              </a:solidFill>
              <a:ea typeface="Times New Roman" panose="02020603050405020304" pitchFamily="18" charset="0"/>
              <a:cs typeface="Times New Roman" panose="02020603050405020304" pitchFamily="18" charset="0"/>
            </a:endParaRPr>
          </a:p>
          <a:p>
            <a:pPr marR="0" lvl="0" algn="l">
              <a:lnSpc>
                <a:spcPct val="107000"/>
              </a:lnSpc>
              <a:spcAft>
                <a:spcPts val="800"/>
              </a:spcAft>
              <a:buSzPts val="1000"/>
              <a:tabLst>
                <a:tab pos="457200" algn="l"/>
              </a:tabLst>
            </a:pPr>
            <a:r>
              <a:rPr lang="en-US" kern="0" dirty="0">
                <a:solidFill>
                  <a:srgbClr val="242424"/>
                </a:solidFill>
                <a:effectLst/>
                <a:ea typeface="Times New Roman" panose="02020603050405020304" pitchFamily="18" charset="0"/>
                <a:cs typeface="Times New Roman" panose="02020603050405020304" pitchFamily="18" charset="0"/>
              </a:rPr>
              <a:t>What demographics do they appeal to?</a:t>
            </a:r>
            <a:endParaRPr lang="en-US"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kern="0" dirty="0">
                <a:solidFill>
                  <a:srgbClr val="242424"/>
                </a:solidFill>
                <a:effectLst/>
                <a:ea typeface="Times New Roman" panose="02020603050405020304" pitchFamily="18" charset="0"/>
                <a:cs typeface="Times New Roman" panose="02020603050405020304" pitchFamily="18" charset="0"/>
              </a:rPr>
              <a:t>What gaps in the market can you fill that your competitors aren’t?</a:t>
            </a:r>
            <a:endParaRPr lang="en-US" kern="100" dirty="0">
              <a:solidFill>
                <a:srgbClr val="242424"/>
              </a:solidFill>
              <a:effectLst/>
              <a:ea typeface="Aptos" panose="020B0004020202020204" pitchFamily="34" charset="0"/>
              <a:cs typeface="Times New Roman" panose="02020603050405020304" pitchFamily="18" charset="0"/>
            </a:endParaRPr>
          </a:p>
          <a:p>
            <a:pPr marL="342900" marR="0" lvl="0" indent="-342900">
              <a:lnSpc>
                <a:spcPct val="107000"/>
              </a:lnSpc>
              <a:spcAft>
                <a:spcPts val="800"/>
              </a:spcAft>
              <a:buSzPts val="1000"/>
              <a:buFont typeface="Symbol" panose="05050102010706020507" pitchFamily="18" charset="2"/>
              <a:buChar char=""/>
              <a:tabLst>
                <a:tab pos="457200" algn="l"/>
              </a:tabLst>
            </a:pPr>
            <a:endParaRPr lang="en-US" kern="100" dirty="0">
              <a:solidFill>
                <a:srgbClr val="333333"/>
              </a:solidFill>
              <a:effectLst/>
              <a:ea typeface="Aptos" panose="020B0004020202020204" pitchFamily="34" charset="0"/>
              <a:cs typeface="Times New Roman" panose="02020603050405020304" pitchFamily="18" charset="0"/>
            </a:endParaRPr>
          </a:p>
          <a:p>
            <a:endParaRPr lang="en-US" dirty="0"/>
          </a:p>
        </p:txBody>
      </p:sp>
      <p:pic>
        <p:nvPicPr>
          <p:cNvPr id="10" name="Picture 9" descr="A logo of a globe with a red ring around it&#10;&#10;AI-generated content may be incorrect.">
            <a:extLst>
              <a:ext uri="{FF2B5EF4-FFF2-40B4-BE49-F238E27FC236}">
                <a16:creationId xmlns:a16="http://schemas.microsoft.com/office/drawing/2014/main" id="{4BE8E49B-CCF7-9BD1-3209-4A2B88F0B8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2350123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A8536049-BCFA-804A-F486-3078AA62753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074318F-E043-F344-12BC-58ACA7B2C563}"/>
              </a:ext>
            </a:extLst>
          </p:cNvPr>
          <p:cNvSpPr>
            <a:spLocks noGrp="1"/>
          </p:cNvSpPr>
          <p:nvPr>
            <p:ph type="subTitle" idx="1"/>
          </p:nvPr>
        </p:nvSpPr>
        <p:spPr>
          <a:xfrm>
            <a:off x="3381649" y="459441"/>
            <a:ext cx="5428702" cy="977621"/>
          </a:xfrm>
        </p:spPr>
        <p:txBody>
          <a:bodyPr>
            <a:noAutofit/>
          </a:bodyPr>
          <a:lstStyle/>
          <a:p>
            <a:r>
              <a:rPr lang="en-US" sz="2000" b="1" u="sng" dirty="0"/>
              <a:t>Create buyer personas</a:t>
            </a:r>
          </a:p>
          <a:p>
            <a:pPr marR="0" lvl="0" algn="l">
              <a:lnSpc>
                <a:spcPct val="107000"/>
              </a:lnSpc>
              <a:spcAft>
                <a:spcPts val="800"/>
              </a:spcAft>
              <a:buSzPts val="1000"/>
              <a:tabLst>
                <a:tab pos="457200" algn="l"/>
              </a:tabLst>
            </a:pPr>
            <a:endParaRPr lang="en-US" sz="2000" kern="0" dirty="0">
              <a:solidFill>
                <a:srgbClr val="242424"/>
              </a:solidFill>
              <a:effectLst/>
              <a:ea typeface="Times New Roman" panose="02020603050405020304" pitchFamily="18"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Age</a:t>
            </a:r>
            <a:endParaRPr lang="en-US" sz="20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Profession/job title</a:t>
            </a:r>
            <a:endParaRPr lang="en-US" sz="20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Education level</a:t>
            </a:r>
            <a:endParaRPr lang="en-US" sz="20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Income level</a:t>
            </a:r>
            <a:endParaRPr lang="en-US" sz="20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Marital status</a:t>
            </a:r>
            <a:endParaRPr lang="en-US" sz="2000" kern="100" dirty="0">
              <a:solidFill>
                <a:srgbClr val="242424"/>
              </a:solidFill>
              <a:ea typeface="Times New Roman" panose="02020603050405020304" pitchFamily="18"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Goals</a:t>
            </a:r>
            <a:endParaRPr lang="en-US" sz="20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Pain points (problems that need solving)</a:t>
            </a:r>
            <a:endParaRPr lang="en-US" sz="20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Media consumption</a:t>
            </a:r>
            <a:endParaRPr lang="en-US" sz="20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Hobbies</a:t>
            </a:r>
            <a:endParaRPr lang="en-US" sz="20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000" kern="0" dirty="0">
                <a:solidFill>
                  <a:srgbClr val="242424"/>
                </a:solidFill>
                <a:effectLst/>
                <a:ea typeface="Times New Roman" panose="02020603050405020304" pitchFamily="18" charset="0"/>
                <a:cs typeface="Times New Roman" panose="02020603050405020304" pitchFamily="18" charset="0"/>
              </a:rPr>
              <a:t>Habits</a:t>
            </a:r>
            <a:endParaRPr lang="en-US" sz="2000" kern="100" dirty="0">
              <a:solidFill>
                <a:srgbClr val="242424"/>
              </a:solidFill>
              <a:effectLst/>
              <a:ea typeface="Aptos" panose="020B0004020202020204" pitchFamily="34" charset="0"/>
              <a:cs typeface="Times New Roman" panose="02020603050405020304" pitchFamily="18" charset="0"/>
            </a:endParaRPr>
          </a:p>
          <a:p>
            <a:endParaRPr lang="en-US" sz="2000" dirty="0"/>
          </a:p>
        </p:txBody>
      </p:sp>
      <p:pic>
        <p:nvPicPr>
          <p:cNvPr id="10" name="Picture 9" descr="A logo of a globe with a red ring around it&#10;&#10;AI-generated content may be incorrect.">
            <a:extLst>
              <a:ext uri="{FF2B5EF4-FFF2-40B4-BE49-F238E27FC236}">
                <a16:creationId xmlns:a16="http://schemas.microsoft.com/office/drawing/2014/main" id="{8CE8B469-1A0B-2CB0-6648-176626BF74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10438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794FF134-603F-F710-1685-4D2CB9916C4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56DBFF3-0271-0195-C923-A60C1F0C7061}"/>
              </a:ext>
            </a:extLst>
          </p:cNvPr>
          <p:cNvSpPr>
            <a:spLocks noGrp="1"/>
          </p:cNvSpPr>
          <p:nvPr>
            <p:ph type="subTitle" idx="1"/>
          </p:nvPr>
        </p:nvSpPr>
        <p:spPr>
          <a:xfrm>
            <a:off x="1455244" y="1230002"/>
            <a:ext cx="9281511" cy="977621"/>
          </a:xfrm>
        </p:spPr>
        <p:txBody>
          <a:bodyPr>
            <a:noAutofit/>
          </a:bodyPr>
          <a:lstStyle/>
          <a:p>
            <a:r>
              <a:rPr lang="en-US" sz="2800" b="1" u="sng" dirty="0"/>
              <a:t>Consider your marketing channels</a:t>
            </a:r>
          </a:p>
          <a:p>
            <a:endParaRPr lang="en-US" sz="2800" dirty="0"/>
          </a:p>
          <a:p>
            <a:pPr algn="l"/>
            <a:r>
              <a:rPr lang="en-US" sz="2800" kern="0" dirty="0">
                <a:solidFill>
                  <a:srgbClr val="242424"/>
                </a:solidFill>
                <a:effectLst/>
                <a:ea typeface="Times New Roman" panose="02020603050405020304" pitchFamily="18" charset="0"/>
                <a:cs typeface="Times New Roman" panose="02020603050405020304" pitchFamily="18" charset="0"/>
              </a:rPr>
              <a:t>Think about consumer behavior and consider where your potential customers spend their time, like what websites they visit or platforms they frequent. Within that process, consider what type of messaging makes the most impact on them.</a:t>
            </a:r>
            <a:endParaRPr lang="en-US" sz="2800" kern="100" dirty="0">
              <a:effectLst/>
              <a:ea typeface="Aptos" panose="020B0004020202020204" pitchFamily="34" charset="0"/>
              <a:cs typeface="Times New Roman" panose="02020603050405020304" pitchFamily="18" charset="0"/>
            </a:endParaRPr>
          </a:p>
          <a:p>
            <a:endParaRPr lang="en-US" sz="2800" dirty="0"/>
          </a:p>
          <a:p>
            <a:endParaRPr lang="en-US" sz="2800" dirty="0"/>
          </a:p>
          <a:p>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4B558DEB-28CE-122A-90B5-82FE5502D2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2286928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4BB484F5-546E-DC7B-C016-5F524306049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86184AE-85DF-DFF0-3E1E-88C0F15D33DA}"/>
              </a:ext>
            </a:extLst>
          </p:cNvPr>
          <p:cNvSpPr>
            <a:spLocks noGrp="1"/>
          </p:cNvSpPr>
          <p:nvPr>
            <p:ph type="subTitle" idx="1"/>
          </p:nvPr>
        </p:nvSpPr>
        <p:spPr>
          <a:xfrm>
            <a:off x="1777464" y="901229"/>
            <a:ext cx="8637072" cy="977621"/>
          </a:xfrm>
        </p:spPr>
        <p:txBody>
          <a:bodyPr>
            <a:noAutofit/>
          </a:bodyPr>
          <a:lstStyle/>
          <a:p>
            <a:r>
              <a:rPr lang="en-US" sz="2800" b="1" u="sng" dirty="0"/>
              <a:t>Test and refine</a:t>
            </a:r>
          </a:p>
          <a:p>
            <a:endParaRPr lang="en-US" sz="2800" dirty="0"/>
          </a:p>
          <a:p>
            <a:r>
              <a:rPr lang="en-US" sz="2800" kern="0" dirty="0">
                <a:solidFill>
                  <a:srgbClr val="242424"/>
                </a:solidFill>
                <a:effectLst/>
                <a:ea typeface="Times New Roman" panose="02020603050405020304" pitchFamily="18" charset="0"/>
              </a:rPr>
              <a:t>Defining a test audience isn’t a surefire science.</a:t>
            </a:r>
          </a:p>
          <a:p>
            <a:endParaRPr lang="en-US" sz="2800" kern="0" dirty="0">
              <a:solidFill>
                <a:srgbClr val="242424"/>
              </a:solidFill>
              <a:effectLst/>
              <a:ea typeface="Times New Roman" panose="02020603050405020304" pitchFamily="18" charset="0"/>
            </a:endParaRPr>
          </a:p>
          <a:p>
            <a:pPr algn="l"/>
            <a:r>
              <a:rPr lang="en-US" sz="2800" kern="0" dirty="0">
                <a:solidFill>
                  <a:srgbClr val="242424"/>
                </a:solidFill>
                <a:effectLst/>
                <a:ea typeface="Times New Roman" panose="02020603050405020304" pitchFamily="18" charset="0"/>
              </a:rPr>
              <a:t>Use customer feedback through surveys</a:t>
            </a:r>
          </a:p>
          <a:p>
            <a:pPr algn="l"/>
            <a:r>
              <a:rPr lang="en-US" sz="2800" kern="0" dirty="0">
                <a:solidFill>
                  <a:srgbClr val="242424"/>
                </a:solidFill>
                <a:effectLst/>
                <a:ea typeface="Times New Roman" panose="02020603050405020304" pitchFamily="18" charset="0"/>
              </a:rPr>
              <a:t>Poll your potential target audience</a:t>
            </a:r>
          </a:p>
          <a:p>
            <a:pPr algn="l"/>
            <a:r>
              <a:rPr lang="en-US" sz="2800" kern="0" dirty="0">
                <a:solidFill>
                  <a:srgbClr val="242424"/>
                </a:solidFill>
                <a:effectLst/>
                <a:ea typeface="Times New Roman" panose="02020603050405020304" pitchFamily="18" charset="0"/>
              </a:rPr>
              <a:t>Test your target marketing with other business owners </a:t>
            </a:r>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7EFF0D92-4A62-3919-DF06-5257A5A8C0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243850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05ABF0C2-F902-CA2F-604F-A9C48936851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94B7697-DA40-1B3E-8207-6605E2E49539}"/>
              </a:ext>
            </a:extLst>
          </p:cNvPr>
          <p:cNvSpPr>
            <a:spLocks noGrp="1"/>
          </p:cNvSpPr>
          <p:nvPr>
            <p:ph type="subTitle" idx="1"/>
          </p:nvPr>
        </p:nvSpPr>
        <p:spPr>
          <a:xfrm>
            <a:off x="2605950" y="1055342"/>
            <a:ext cx="6980100" cy="977621"/>
          </a:xfrm>
        </p:spPr>
        <p:txBody>
          <a:bodyPr>
            <a:noAutofit/>
          </a:bodyPr>
          <a:lstStyle/>
          <a:p>
            <a:r>
              <a:rPr lang="en-US" sz="2800" b="1" u="sng" dirty="0"/>
              <a:t>HOW TO REACH YOUR TARGET AUDIENCE</a:t>
            </a:r>
          </a:p>
          <a:p>
            <a:endParaRPr lang="en-US" sz="2800" dirty="0"/>
          </a:p>
          <a:p>
            <a:pPr marL="457200" indent="-457200" algn="l">
              <a:buAutoNum type="arabicPeriod"/>
            </a:pPr>
            <a:r>
              <a:rPr lang="en-US" sz="2800" dirty="0"/>
              <a:t>Define your target audience</a:t>
            </a:r>
          </a:p>
          <a:p>
            <a:pPr marL="457200" indent="-457200" algn="l">
              <a:buAutoNum type="arabicPeriod"/>
            </a:pPr>
            <a:r>
              <a:rPr lang="en-US" sz="2800" dirty="0"/>
              <a:t>Do the research</a:t>
            </a:r>
          </a:p>
          <a:p>
            <a:pPr marL="457200" indent="-457200" algn="l">
              <a:buAutoNum type="arabicPeriod"/>
            </a:pPr>
            <a:r>
              <a:rPr lang="en-US" sz="2800" dirty="0"/>
              <a:t>Use the right marketing channels</a:t>
            </a:r>
          </a:p>
          <a:p>
            <a:pPr marL="457200" indent="-457200" algn="l">
              <a:buAutoNum type="arabicPeriod"/>
            </a:pPr>
            <a:r>
              <a:rPr lang="en-US" sz="2800" dirty="0"/>
              <a:t>Tailor your messaging</a:t>
            </a:r>
          </a:p>
          <a:p>
            <a:pPr marL="457200" indent="-457200" algn="l">
              <a:buAutoNum type="arabicPeriod"/>
            </a:pPr>
            <a:r>
              <a:rPr lang="en-US" sz="2800" dirty="0"/>
              <a:t>Continuously analyze and adapt</a:t>
            </a:r>
          </a:p>
        </p:txBody>
      </p:sp>
      <p:pic>
        <p:nvPicPr>
          <p:cNvPr id="10" name="Picture 9" descr="A logo of a globe with a red ring around it&#10;&#10;AI-generated content may be incorrect.">
            <a:extLst>
              <a:ext uri="{FF2B5EF4-FFF2-40B4-BE49-F238E27FC236}">
                <a16:creationId xmlns:a16="http://schemas.microsoft.com/office/drawing/2014/main" id="{5885BD30-4885-9B3E-1BF7-971A21A00C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396470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D8C3521A-02E2-140C-F9B6-9523ABEA9F4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8AE86CB-E173-D6B8-B9E2-7CFBA83A32D5}"/>
              </a:ext>
            </a:extLst>
          </p:cNvPr>
          <p:cNvSpPr>
            <a:spLocks noGrp="1"/>
          </p:cNvSpPr>
          <p:nvPr>
            <p:ph type="subTitle" idx="1"/>
          </p:nvPr>
        </p:nvSpPr>
        <p:spPr>
          <a:xfrm>
            <a:off x="1383064" y="952600"/>
            <a:ext cx="8637072" cy="977621"/>
          </a:xfrm>
        </p:spPr>
        <p:txBody>
          <a:bodyPr>
            <a:noAutofit/>
          </a:bodyPr>
          <a:lstStyle/>
          <a:p>
            <a:pPr marR="0" lvl="0">
              <a:lnSpc>
                <a:spcPct val="107000"/>
              </a:lnSpc>
              <a:spcAft>
                <a:spcPts val="600"/>
              </a:spcAft>
            </a:pPr>
            <a:r>
              <a:rPr lang="en-US" sz="2800" kern="100" dirty="0">
                <a:effectLst/>
                <a:ea typeface="Aptos" panose="020B0004020202020204" pitchFamily="34" charset="0"/>
                <a:cs typeface="Times New Roman" panose="02020603050405020304" pitchFamily="18" charset="0"/>
              </a:rPr>
              <a:t>Understand how businesses determine and reach their target audiences.</a:t>
            </a:r>
          </a:p>
          <a:p>
            <a:pPr marR="0" lvl="0">
              <a:lnSpc>
                <a:spcPct val="107000"/>
              </a:lnSpc>
              <a:spcAft>
                <a:spcPts val="600"/>
              </a:spcAft>
            </a:pPr>
            <a:endParaRPr lang="en-US" sz="2800" kern="100" dirty="0">
              <a:effectLst/>
              <a:ea typeface="Aptos" panose="020B0004020202020204" pitchFamily="34" charset="0"/>
              <a:cs typeface="Times New Roman" panose="02020603050405020304" pitchFamily="18" charset="0"/>
            </a:endParaRPr>
          </a:p>
          <a:p>
            <a:pPr marR="0" lvl="0">
              <a:lnSpc>
                <a:spcPct val="107000"/>
              </a:lnSpc>
              <a:spcAft>
                <a:spcPts val="600"/>
              </a:spcAft>
            </a:pPr>
            <a:r>
              <a:rPr lang="en-US" sz="2800" kern="100" dirty="0">
                <a:effectLst/>
                <a:ea typeface="Aptos" panose="020B0004020202020204" pitchFamily="34" charset="0"/>
                <a:cs typeface="Times New Roman" panose="02020603050405020304" pitchFamily="18" charset="0"/>
              </a:rPr>
              <a:t>Understand how to personalize marketing efforts and better understand customer needs and behaviors.</a:t>
            </a:r>
          </a:p>
          <a:p>
            <a:pPr marR="0" lvl="0">
              <a:lnSpc>
                <a:spcPct val="107000"/>
              </a:lnSpc>
              <a:spcAft>
                <a:spcPts val="600"/>
              </a:spcAft>
            </a:pPr>
            <a:endParaRPr lang="en-US" sz="2800" kern="100" dirty="0">
              <a:effectLst/>
              <a:ea typeface="Aptos" panose="020B0004020202020204" pitchFamily="34" charset="0"/>
              <a:cs typeface="Times New Roman" panose="02020603050405020304" pitchFamily="18" charset="0"/>
            </a:endParaRPr>
          </a:p>
          <a:p>
            <a:pPr marR="0" lvl="0">
              <a:lnSpc>
                <a:spcPct val="107000"/>
              </a:lnSpc>
              <a:spcAft>
                <a:spcPts val="600"/>
              </a:spcAft>
            </a:pPr>
            <a:r>
              <a:rPr lang="en-US" sz="2800" kern="100" dirty="0">
                <a:effectLst/>
                <a:ea typeface="Aptos" panose="020B0004020202020204" pitchFamily="34" charset="0"/>
                <a:cs typeface="Times New Roman" panose="02020603050405020304" pitchFamily="18" charset="0"/>
              </a:rPr>
              <a:t>Realize businesses divide a market based on various factors and create specific approaches for different segments.</a:t>
            </a:r>
          </a:p>
        </p:txBody>
      </p:sp>
      <p:pic>
        <p:nvPicPr>
          <p:cNvPr id="10" name="Picture 9" descr="A logo of a globe with a red ring around it&#10;&#10;AI-generated content may be incorrect.">
            <a:extLst>
              <a:ext uri="{FF2B5EF4-FFF2-40B4-BE49-F238E27FC236}">
                <a16:creationId xmlns:a16="http://schemas.microsoft.com/office/drawing/2014/main" id="{C2FBC5F5-BF1E-9E51-F979-D41F244671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251324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0940F6CD-D95B-1E3C-749B-287AF053E60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A416ED8-1690-55BE-C0FD-6D53F09A4BC0}"/>
              </a:ext>
            </a:extLst>
          </p:cNvPr>
          <p:cNvSpPr>
            <a:spLocks noGrp="1"/>
          </p:cNvSpPr>
          <p:nvPr>
            <p:ph type="subTitle" idx="1"/>
          </p:nvPr>
        </p:nvSpPr>
        <p:spPr>
          <a:xfrm>
            <a:off x="1777464" y="2575917"/>
            <a:ext cx="8637072" cy="977621"/>
          </a:xfrm>
        </p:spPr>
        <p:txBody>
          <a:bodyPr>
            <a:normAutofit/>
          </a:bodyPr>
          <a:lstStyle/>
          <a:p>
            <a:r>
              <a:rPr lang="en-US" sz="3200" dirty="0"/>
              <a:t>FOCUS YOUR MARKETING APPROACH WITH AUDIENCE TARGETING</a:t>
            </a:r>
          </a:p>
        </p:txBody>
      </p:sp>
      <p:pic>
        <p:nvPicPr>
          <p:cNvPr id="10" name="Picture 9" descr="A logo of a globe with a red ring around it&#10;&#10;AI-generated content may be incorrect.">
            <a:extLst>
              <a:ext uri="{FF2B5EF4-FFF2-40B4-BE49-F238E27FC236}">
                <a16:creationId xmlns:a16="http://schemas.microsoft.com/office/drawing/2014/main" id="{69EA28EA-255C-0782-6AA4-02D4E49FBE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3890544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7537295B-235D-BC50-5852-2A3AB0AD2BA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0A7636A-71CF-4484-E6CE-9C435C75BB3A}"/>
              </a:ext>
            </a:extLst>
          </p:cNvPr>
          <p:cNvSpPr>
            <a:spLocks noGrp="1"/>
          </p:cNvSpPr>
          <p:nvPr>
            <p:ph type="subTitle" idx="1"/>
          </p:nvPr>
        </p:nvSpPr>
        <p:spPr>
          <a:xfrm>
            <a:off x="1777464" y="2709481"/>
            <a:ext cx="8637072" cy="977621"/>
          </a:xfrm>
        </p:spPr>
        <p:txBody>
          <a:bodyPr>
            <a:normAutofit/>
          </a:bodyPr>
          <a:lstStyle/>
          <a:p>
            <a:r>
              <a:rPr lang="en-US" sz="4000" b="1" u="sng" dirty="0"/>
              <a:t>Questions</a:t>
            </a:r>
          </a:p>
        </p:txBody>
      </p:sp>
      <p:pic>
        <p:nvPicPr>
          <p:cNvPr id="10" name="Picture 9" descr="A logo of a globe with a red ring around it&#10;&#10;AI-generated content may be incorrect.">
            <a:extLst>
              <a:ext uri="{FF2B5EF4-FFF2-40B4-BE49-F238E27FC236}">
                <a16:creationId xmlns:a16="http://schemas.microsoft.com/office/drawing/2014/main" id="{258F1D00-20C3-45FE-74E3-FC6A1FBE91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1405546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F2958ED5-2343-5017-691B-60054D25617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6F31D9C-9014-5E50-24DB-3186DAC1AB74}"/>
              </a:ext>
            </a:extLst>
          </p:cNvPr>
          <p:cNvSpPr>
            <a:spLocks noGrp="1"/>
          </p:cNvSpPr>
          <p:nvPr>
            <p:ph type="subTitle" idx="1"/>
          </p:nvPr>
        </p:nvSpPr>
        <p:spPr>
          <a:xfrm>
            <a:off x="1777464" y="2023654"/>
            <a:ext cx="8637072" cy="2810691"/>
          </a:xfrm>
        </p:spPr>
        <p:txBody>
          <a:bodyPr>
            <a:noAutofit/>
          </a:bodyPr>
          <a:lstStyle/>
          <a:p>
            <a:r>
              <a:rPr lang="en-US" sz="8000" b="1" dirty="0">
                <a:solidFill>
                  <a:srgbClr val="FF0000"/>
                </a:solidFill>
              </a:rPr>
              <a:t>EVERYONE!</a:t>
            </a:r>
          </a:p>
          <a:p>
            <a:endParaRPr lang="en-US" sz="4800" dirty="0"/>
          </a:p>
          <a:p>
            <a:r>
              <a:rPr lang="en-US" sz="4800" dirty="0"/>
              <a:t>IS NOT YOUR TARGET MARKET</a:t>
            </a:r>
          </a:p>
        </p:txBody>
      </p:sp>
      <p:pic>
        <p:nvPicPr>
          <p:cNvPr id="10" name="Picture 9" descr="A logo of a globe with a red ring around it&#10;&#10;AI-generated content may be incorrect.">
            <a:extLst>
              <a:ext uri="{FF2B5EF4-FFF2-40B4-BE49-F238E27FC236}">
                <a16:creationId xmlns:a16="http://schemas.microsoft.com/office/drawing/2014/main" id="{909E6BA4-76E8-AD3B-D057-817F94FAFF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265536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5E902E06-45C9-CDEB-F97B-69E0965BBB8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C0DBC3E-C668-B003-FDC8-C939921B13A3}"/>
              </a:ext>
            </a:extLst>
          </p:cNvPr>
          <p:cNvSpPr>
            <a:spLocks noGrp="1"/>
          </p:cNvSpPr>
          <p:nvPr>
            <p:ph type="subTitle" idx="1"/>
          </p:nvPr>
        </p:nvSpPr>
        <p:spPr>
          <a:xfrm>
            <a:off x="1349623" y="1840972"/>
            <a:ext cx="9492754" cy="3176055"/>
          </a:xfrm>
        </p:spPr>
        <p:txBody>
          <a:bodyPr>
            <a:normAutofit/>
          </a:bodyPr>
          <a:lstStyle/>
          <a:p>
            <a:r>
              <a:rPr lang="en-US" sz="3600" dirty="0"/>
              <a:t>Target Audience</a:t>
            </a:r>
          </a:p>
          <a:p>
            <a:endParaRPr lang="en-US" sz="3600" dirty="0"/>
          </a:p>
          <a:p>
            <a:r>
              <a:rPr lang="en-US" sz="3600" dirty="0"/>
              <a:t>Vs.</a:t>
            </a:r>
          </a:p>
          <a:p>
            <a:endParaRPr lang="en-US" sz="3600" dirty="0"/>
          </a:p>
          <a:p>
            <a:r>
              <a:rPr lang="en-US" sz="3600" dirty="0"/>
              <a:t>Target Market</a:t>
            </a:r>
          </a:p>
        </p:txBody>
      </p:sp>
      <p:pic>
        <p:nvPicPr>
          <p:cNvPr id="10" name="Picture 9" descr="A logo of a globe with a red ring around it&#10;&#10;AI-generated content may be incorrect.">
            <a:extLst>
              <a:ext uri="{FF2B5EF4-FFF2-40B4-BE49-F238E27FC236}">
                <a16:creationId xmlns:a16="http://schemas.microsoft.com/office/drawing/2014/main" id="{818979F4-7C02-E36F-F472-3EA6DA1A6D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2043726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184614AB-F6EE-D015-CE09-91A22D88524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3121C18-8BC0-6C5F-BD4E-C1644D5C03F5}"/>
              </a:ext>
            </a:extLst>
          </p:cNvPr>
          <p:cNvSpPr>
            <a:spLocks noGrp="1"/>
          </p:cNvSpPr>
          <p:nvPr>
            <p:ph type="subTitle" idx="1"/>
          </p:nvPr>
        </p:nvSpPr>
        <p:spPr>
          <a:xfrm>
            <a:off x="1777464" y="2636441"/>
            <a:ext cx="8637072" cy="1585117"/>
          </a:xfrm>
        </p:spPr>
        <p:txBody>
          <a:bodyPr>
            <a:noAutofit/>
          </a:bodyPr>
          <a:lstStyle/>
          <a:p>
            <a:r>
              <a:rPr lang="en-US" sz="3200" kern="0" dirty="0">
                <a:solidFill>
                  <a:srgbClr val="1F212E"/>
                </a:solidFill>
                <a:effectLst/>
                <a:ea typeface="Times New Roman" panose="02020603050405020304" pitchFamily="18" charset="0"/>
                <a:cs typeface="Times New Roman" panose="02020603050405020304" pitchFamily="18" charset="0"/>
              </a:rPr>
              <a:t>By knowing and understanding your target market, you can focus your spending on the customers who will become repeat purchasers</a:t>
            </a:r>
            <a:endParaRPr lang="en-US" sz="3200" dirty="0"/>
          </a:p>
        </p:txBody>
      </p:sp>
      <p:pic>
        <p:nvPicPr>
          <p:cNvPr id="10" name="Picture 9" descr="A logo of a globe with a red ring around it&#10;&#10;AI-generated content may be incorrect.">
            <a:extLst>
              <a:ext uri="{FF2B5EF4-FFF2-40B4-BE49-F238E27FC236}">
                <a16:creationId xmlns:a16="http://schemas.microsoft.com/office/drawing/2014/main" id="{48E41ABF-BD15-26DD-B6B2-088413AE0F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351373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06A14773-CA86-AD3C-7DF8-E3DEE69CE68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4F3A51A-72AC-F2C4-4F6B-7167CD755842}"/>
              </a:ext>
            </a:extLst>
          </p:cNvPr>
          <p:cNvSpPr>
            <a:spLocks noGrp="1"/>
          </p:cNvSpPr>
          <p:nvPr>
            <p:ph type="subTitle" idx="1"/>
          </p:nvPr>
        </p:nvSpPr>
        <p:spPr>
          <a:xfrm>
            <a:off x="550718" y="703219"/>
            <a:ext cx="11090564" cy="977621"/>
          </a:xfrm>
        </p:spPr>
        <p:txBody>
          <a:bodyPr>
            <a:noAutofit/>
          </a:bodyPr>
          <a:lstStyle/>
          <a:p>
            <a:pPr marL="0" marR="0">
              <a:lnSpc>
                <a:spcPct val="107000"/>
              </a:lnSpc>
              <a:spcAft>
                <a:spcPts val="800"/>
              </a:spcAft>
            </a:pPr>
            <a:r>
              <a:rPr lang="en-US" sz="2800" b="1" u="sng" kern="0" dirty="0">
                <a:solidFill>
                  <a:srgbClr val="1F212E"/>
                </a:solidFill>
                <a:effectLst/>
                <a:ea typeface="Times New Roman" panose="02020603050405020304" pitchFamily="18" charset="0"/>
                <a:cs typeface="Times New Roman" panose="02020603050405020304" pitchFamily="18" charset="0"/>
              </a:rPr>
              <a:t>An effective segmentation must meet the following basic requirements:</a:t>
            </a:r>
          </a:p>
          <a:p>
            <a:pPr marL="342900" marR="0" lvl="0" indent="-342900" algn="l">
              <a:lnSpc>
                <a:spcPct val="107000"/>
              </a:lnSpc>
              <a:spcAft>
                <a:spcPts val="800"/>
              </a:spcAft>
              <a:buSzPts val="1000"/>
              <a:buFont typeface="Symbol" panose="05050102010706020507" pitchFamily="18" charset="2"/>
              <a:buChar char=""/>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Market segments must be measurable in terms of both purchasing power and size.</a:t>
            </a:r>
            <a:endParaRPr lang="en-US" sz="2800" kern="100" dirty="0">
              <a:solidFill>
                <a:srgbClr val="1F212E"/>
              </a:solidFill>
              <a:effectLst/>
              <a:ea typeface="Aptos" panose="020B0004020202020204" pitchFamily="34" charset="0"/>
              <a:cs typeface="Times New Roman" panose="02020603050405020304" pitchFamily="18" charset="0"/>
            </a:endParaRPr>
          </a:p>
          <a:p>
            <a:pPr marL="342900" marR="0" lvl="0" indent="-342900" algn="l">
              <a:lnSpc>
                <a:spcPct val="107000"/>
              </a:lnSpc>
              <a:spcAft>
                <a:spcPts val="800"/>
              </a:spcAft>
              <a:buSzPts val="1000"/>
              <a:buFont typeface="Symbol" panose="05050102010706020507" pitchFamily="18" charset="2"/>
              <a:buChar char=""/>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You must be able to effectively communicate with and serve a market segment.</a:t>
            </a:r>
            <a:endParaRPr lang="en-US" sz="2800" kern="100" dirty="0">
              <a:solidFill>
                <a:srgbClr val="1F212E"/>
              </a:solidFill>
              <a:effectLst/>
              <a:ea typeface="Aptos" panose="020B0004020202020204" pitchFamily="34" charset="0"/>
              <a:cs typeface="Times New Roman" panose="02020603050405020304" pitchFamily="18" charset="0"/>
            </a:endParaRPr>
          </a:p>
          <a:p>
            <a:pPr marL="342900" marR="0" lvl="0" indent="-342900" algn="l">
              <a:lnSpc>
                <a:spcPct val="107000"/>
              </a:lnSpc>
              <a:spcAft>
                <a:spcPts val="800"/>
              </a:spcAft>
              <a:buSzPts val="1000"/>
              <a:buFont typeface="Symbol" panose="05050102010706020507" pitchFamily="18" charset="2"/>
              <a:buChar char=""/>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Market segments must be sufficiently large enough to be potentially profitable.</a:t>
            </a:r>
            <a:endParaRPr lang="en-US" sz="2800" kern="100" dirty="0">
              <a:solidFill>
                <a:srgbClr val="1F212E"/>
              </a:solidFill>
              <a:effectLst/>
              <a:ea typeface="Aptos" panose="020B0004020202020204" pitchFamily="34" charset="0"/>
              <a:cs typeface="Times New Roman" panose="02020603050405020304" pitchFamily="18" charset="0"/>
            </a:endParaRPr>
          </a:p>
          <a:p>
            <a:pPr marL="342900" marR="0" lvl="0" indent="-342900" algn="l">
              <a:lnSpc>
                <a:spcPct val="107000"/>
              </a:lnSpc>
              <a:spcAft>
                <a:spcPts val="800"/>
              </a:spcAft>
              <a:buSzPts val="1000"/>
              <a:buFont typeface="Symbol" panose="05050102010706020507" pitchFamily="18" charset="2"/>
              <a:buChar char=""/>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Market segments must not change too quickly.</a:t>
            </a:r>
            <a:endParaRPr lang="en-US" sz="2800" kern="100" dirty="0">
              <a:solidFill>
                <a:srgbClr val="1F212E"/>
              </a:solidFill>
              <a:effectLst/>
              <a:ea typeface="Aptos" panose="020B0004020202020204" pitchFamily="34" charset="0"/>
              <a:cs typeface="Times New Roman" panose="02020603050405020304" pitchFamily="18" charset="0"/>
            </a:endParaRPr>
          </a:p>
          <a:p>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C2CBF6D5-16F5-ACC1-1804-29086A0148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367669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7C33058E-F1D4-EC73-684F-1C66C4FEEA7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9DBC342-058F-C96B-972F-7E43B9906B2C}"/>
              </a:ext>
            </a:extLst>
          </p:cNvPr>
          <p:cNvSpPr>
            <a:spLocks noGrp="1"/>
          </p:cNvSpPr>
          <p:nvPr>
            <p:ph type="subTitle" idx="1"/>
          </p:nvPr>
        </p:nvSpPr>
        <p:spPr>
          <a:xfrm>
            <a:off x="2377883" y="722365"/>
            <a:ext cx="7436233" cy="977621"/>
          </a:xfrm>
        </p:spPr>
        <p:txBody>
          <a:bodyPr>
            <a:noAutofit/>
          </a:bodyPr>
          <a:lstStyle/>
          <a:p>
            <a:r>
              <a:rPr lang="en-US" sz="2800" b="1" u="sng" dirty="0"/>
              <a:t>Benefits of knowing your target audience</a:t>
            </a:r>
          </a:p>
          <a:p>
            <a:endParaRPr lang="en-US" sz="2800" dirty="0"/>
          </a:p>
          <a:p>
            <a:pPr marR="0" lvl="0" algn="l">
              <a:lnSpc>
                <a:spcPct val="107000"/>
              </a:lnSpc>
              <a:spcAft>
                <a:spcPts val="800"/>
              </a:spcAft>
              <a:buSzPts val="1000"/>
              <a:tabLst>
                <a:tab pos="457200" algn="l"/>
              </a:tabLst>
            </a:pPr>
            <a:r>
              <a:rPr lang="en-US" sz="2800" kern="0" dirty="0">
                <a:solidFill>
                  <a:srgbClr val="242424"/>
                </a:solidFill>
                <a:effectLst/>
                <a:ea typeface="Times New Roman" panose="02020603050405020304" pitchFamily="18" charset="0"/>
                <a:cs typeface="Times New Roman" panose="02020603050405020304" pitchFamily="18" charset="0"/>
              </a:rPr>
              <a:t>Develop a winning brand identity</a:t>
            </a:r>
            <a:endParaRPr lang="en-US" sz="28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242424"/>
                </a:solidFill>
                <a:effectLst/>
                <a:ea typeface="Times New Roman" panose="02020603050405020304" pitchFamily="18" charset="0"/>
                <a:cs typeface="Times New Roman" panose="02020603050405020304" pitchFamily="18" charset="0"/>
              </a:rPr>
              <a:t>Craft marketing strategies that work</a:t>
            </a:r>
            <a:endParaRPr lang="en-US" sz="28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242424"/>
                </a:solidFill>
                <a:effectLst/>
                <a:ea typeface="Times New Roman" panose="02020603050405020304" pitchFamily="18" charset="0"/>
                <a:cs typeface="Times New Roman" panose="02020603050405020304" pitchFamily="18" charset="0"/>
              </a:rPr>
              <a:t>Improve customer acquisition</a:t>
            </a:r>
            <a:endParaRPr lang="en-US" sz="28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242424"/>
                </a:solidFill>
                <a:effectLst/>
                <a:ea typeface="Times New Roman" panose="02020603050405020304" pitchFamily="18" charset="0"/>
                <a:cs typeface="Times New Roman" panose="02020603050405020304" pitchFamily="18" charset="0"/>
              </a:rPr>
              <a:t>Enhance customer satisfaction</a:t>
            </a:r>
            <a:endParaRPr lang="en-US" sz="2800" kern="100" dirty="0">
              <a:solidFill>
                <a:srgbClr val="242424"/>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242424"/>
                </a:solidFill>
                <a:effectLst/>
                <a:ea typeface="Times New Roman" panose="02020603050405020304" pitchFamily="18" charset="0"/>
                <a:cs typeface="Times New Roman" panose="02020603050405020304" pitchFamily="18" charset="0"/>
              </a:rPr>
              <a:t>Promote brand loyalty</a:t>
            </a:r>
            <a:endParaRPr lang="en-US" sz="2800" kern="100" dirty="0">
              <a:solidFill>
                <a:srgbClr val="242424"/>
              </a:solidFill>
              <a:effectLst/>
              <a:ea typeface="Aptos" panose="020B0004020202020204" pitchFamily="34" charset="0"/>
              <a:cs typeface="Times New Roman" panose="02020603050405020304" pitchFamily="18" charset="0"/>
            </a:endParaRPr>
          </a:p>
          <a:p>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FD319560-1752-9314-5B81-75E5E9671C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303515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8E8618EA-DE3C-8036-7F45-89166183470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91206DD-EE14-5D4A-6AD2-C2032EA55B8F}"/>
              </a:ext>
            </a:extLst>
          </p:cNvPr>
          <p:cNvSpPr>
            <a:spLocks noGrp="1"/>
          </p:cNvSpPr>
          <p:nvPr>
            <p:ph type="subTitle" idx="1"/>
          </p:nvPr>
        </p:nvSpPr>
        <p:spPr>
          <a:xfrm>
            <a:off x="1777464" y="2940189"/>
            <a:ext cx="8637072" cy="977621"/>
          </a:xfrm>
        </p:spPr>
        <p:txBody>
          <a:bodyPr>
            <a:noAutofit/>
          </a:bodyPr>
          <a:lstStyle/>
          <a:p>
            <a:r>
              <a:rPr lang="en-US" sz="4400" dirty="0"/>
              <a:t>Who are the people that make up your target market?</a:t>
            </a:r>
          </a:p>
        </p:txBody>
      </p:sp>
      <p:pic>
        <p:nvPicPr>
          <p:cNvPr id="10" name="Picture 9" descr="A logo of a globe with a red ring around it&#10;&#10;AI-generated content may be incorrect.">
            <a:extLst>
              <a:ext uri="{FF2B5EF4-FFF2-40B4-BE49-F238E27FC236}">
                <a16:creationId xmlns:a16="http://schemas.microsoft.com/office/drawing/2014/main" id="{6F854F36-0A2A-9433-53E4-89D859693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3930308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C0B1E458-C5BA-FB71-AE37-7F3E2E92CF0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DF17233-F436-E735-FE92-6E5453A79BE1}"/>
              </a:ext>
            </a:extLst>
          </p:cNvPr>
          <p:cNvSpPr>
            <a:spLocks noGrp="1"/>
          </p:cNvSpPr>
          <p:nvPr>
            <p:ph type="subTitle" idx="1"/>
          </p:nvPr>
        </p:nvSpPr>
        <p:spPr>
          <a:xfrm>
            <a:off x="3342543" y="654649"/>
            <a:ext cx="5506914" cy="977621"/>
          </a:xfrm>
        </p:spPr>
        <p:txBody>
          <a:bodyPr>
            <a:noAutofit/>
          </a:bodyPr>
          <a:lstStyle/>
          <a:p>
            <a:r>
              <a:rPr lang="en-US" sz="2800" b="1" u="sng" dirty="0"/>
              <a:t>Demographics</a:t>
            </a:r>
          </a:p>
          <a:p>
            <a:pPr marR="0" lvl="0">
              <a:lnSpc>
                <a:spcPct val="107000"/>
              </a:lnSpc>
              <a:spcAft>
                <a:spcPts val="800"/>
              </a:spcAft>
              <a:buSzPts val="1000"/>
              <a:tabLst>
                <a:tab pos="457200" algn="l"/>
              </a:tabLst>
            </a:pPr>
            <a:endParaRPr lang="en-US" sz="2800" kern="0" dirty="0">
              <a:solidFill>
                <a:srgbClr val="1F212E"/>
              </a:solidFill>
              <a:effectLst/>
              <a:ea typeface="Times New Roman" panose="02020603050405020304" pitchFamily="18"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Age</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Gender</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Ethnicity</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Education</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Occupation/employment status</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Income</a:t>
            </a:r>
            <a:endParaRPr lang="en-US" sz="2800" kern="100" dirty="0">
              <a:solidFill>
                <a:srgbClr val="1F212E"/>
              </a:solidFill>
              <a:effectLst/>
              <a:ea typeface="Aptos" panose="020B0004020202020204" pitchFamily="34" charset="0"/>
              <a:cs typeface="Times New Roman" panose="02020603050405020304" pitchFamily="18" charset="0"/>
            </a:endParaRPr>
          </a:p>
          <a:p>
            <a:pPr marR="0" lvl="0" algn="l">
              <a:lnSpc>
                <a:spcPct val="107000"/>
              </a:lnSpc>
              <a:spcAft>
                <a:spcPts val="800"/>
              </a:spcAft>
              <a:buSzPts val="1000"/>
              <a:tabLst>
                <a:tab pos="457200" algn="l"/>
              </a:tabLst>
            </a:pPr>
            <a:r>
              <a:rPr lang="en-US" sz="2800" kern="0" dirty="0">
                <a:solidFill>
                  <a:srgbClr val="1F212E"/>
                </a:solidFill>
                <a:effectLst/>
                <a:ea typeface="Times New Roman" panose="02020603050405020304" pitchFamily="18" charset="0"/>
                <a:cs typeface="Times New Roman" panose="02020603050405020304" pitchFamily="18" charset="0"/>
              </a:rPr>
              <a:t>Family status</a:t>
            </a:r>
            <a:endParaRPr lang="en-US" sz="2800" kern="100" dirty="0">
              <a:solidFill>
                <a:srgbClr val="1F212E"/>
              </a:solidFill>
              <a:effectLst/>
              <a:ea typeface="Aptos" panose="020B0004020202020204" pitchFamily="34" charset="0"/>
              <a:cs typeface="Times New Roman" panose="02020603050405020304" pitchFamily="18" charset="0"/>
            </a:endParaRPr>
          </a:p>
          <a:p>
            <a:endParaRPr lang="en-US" sz="2800" dirty="0"/>
          </a:p>
        </p:txBody>
      </p:sp>
      <p:pic>
        <p:nvPicPr>
          <p:cNvPr id="10" name="Picture 9" descr="A logo of a globe with a red ring around it&#10;&#10;AI-generated content may be incorrect.">
            <a:extLst>
              <a:ext uri="{FF2B5EF4-FFF2-40B4-BE49-F238E27FC236}">
                <a16:creationId xmlns:a16="http://schemas.microsoft.com/office/drawing/2014/main" id="{AA56443C-8FE7-90C0-B8EC-F4A18D396E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295" y="5905400"/>
            <a:ext cx="1262769" cy="796204"/>
          </a:xfrm>
          <a:prstGeom prst="rect">
            <a:avLst/>
          </a:prstGeom>
        </p:spPr>
      </p:pic>
    </p:spTree>
    <p:extLst>
      <p:ext uri="{BB962C8B-B14F-4D97-AF65-F5344CB8AC3E}">
        <p14:creationId xmlns:p14="http://schemas.microsoft.com/office/powerpoint/2010/main" val="1770571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138</TotalTime>
  <Words>603</Words>
  <Application>Microsoft Office PowerPoint</Application>
  <PresentationFormat>Widescreen</PresentationFormat>
  <Paragraphs>109</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Aharoni</vt:lpstr>
      <vt:lpstr>Aptos</vt:lpstr>
      <vt:lpstr>Aptos Display</vt:lpstr>
      <vt:lpstr>Arial</vt:lpstr>
      <vt:lpstr>Symbol</vt:lpstr>
      <vt:lpstr>Times New Roman</vt:lpstr>
      <vt:lpstr>Office Theme</vt:lpstr>
      <vt:lpstr>IDENTIFYING YOUR TARGET MARKET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 Feld</dc:creator>
  <cp:lastModifiedBy>Steve Feld</cp:lastModifiedBy>
  <cp:revision>4</cp:revision>
  <dcterms:created xsi:type="dcterms:W3CDTF">2025-02-09T17:25:13Z</dcterms:created>
  <dcterms:modified xsi:type="dcterms:W3CDTF">2025-02-15T21:44:24Z</dcterms:modified>
</cp:coreProperties>
</file>