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ink/ink1.xml" ContentType="application/inkml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ink/ink2.xml" ContentType="application/inkml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74" r:id="rId3"/>
    <p:sldId id="284" r:id="rId4"/>
    <p:sldId id="285" r:id="rId5"/>
    <p:sldId id="280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8" r:id="rId16"/>
    <p:sldId id="286" r:id="rId17"/>
    <p:sldId id="269" r:id="rId18"/>
    <p:sldId id="270" r:id="rId19"/>
    <p:sldId id="271" r:id="rId20"/>
    <p:sldId id="272" r:id="rId21"/>
    <p:sldId id="273" r:id="rId22"/>
    <p:sldId id="275" r:id="rId23"/>
  </p:sldIdLst>
  <p:sldSz cx="9144000" cy="5143500" type="screen16x9"/>
  <p:notesSz cx="6858000" cy="9144000"/>
  <p:embeddedFontLst>
    <p:embeddedFont>
      <p:font typeface="Gill Sans" panose="020B0604020202020204" charset="0"/>
      <p:regular r:id="rId25"/>
      <p:bold r:id="rId26"/>
    </p:embeddedFont>
    <p:embeddedFont>
      <p:font typeface="Open Sans" panose="020B0606030504020204" pitchFamily="34" charset="0"/>
      <p:regular r:id="rId27"/>
      <p:bold r:id="rId28"/>
      <p:italic r:id="rId29"/>
      <p:boldItalic r:id="rId30"/>
    </p:embeddedFont>
    <p:embeddedFont>
      <p:font typeface="Open Sans SemiBold" panose="020B0706030804020204" pitchFamily="34" charset="0"/>
      <p:bold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3" roundtripDataSignature="AMtx7mjxIYYKx2NpjktnvZFoSZjEDy33b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9" d="100"/>
          <a:sy n="139" d="100"/>
        </p:scale>
        <p:origin x="80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0T02:22:42.9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24575,'0'0'-8191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0T02:25:09.8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1149 0 24575,'-8'1'0,"0"1"0,0 0 0,0 0 0,1 1 0,-1 0 0,1 0 0,0 1 0,-1-1 0,-5 6 0,-12 5 0,-169 98 0,12-7 0,-282 182 0,460-284 0,-12 9 0,1 0 0,1 1 0,0 1 0,0 0 0,2 1 0,0 0 0,1 1 0,0 1 0,1-1 0,1 2 0,1-1 0,0 1 0,-6 23 0,6-16 0,2 1 0,1-1 0,0 1 0,2 0 0,1 0 0,2 0 0,0 0 0,2 0 0,6 35 0,-3-41 0,2 1 0,0-1 0,1-1 0,1 0 0,1 0 0,1 0 0,1-1 0,0-1 0,1 0 0,1-1 0,18 17 0,21 16 0,115 82 0,4-19 0,254 123 0,-325-189 0,-56-27 0,51 30 0,-52-26 0,0-3 0,2-2 0,89 24 0,-118-37 0,-1-1 0,1 0 0,0-1 0,0-1 0,0-1 0,0 0 0,0-1 0,0-1 0,0-1 0,0 0 0,0-2 0,-1 1 0,1-2 0,-1 0 0,0-1 0,0-1 0,-1 0 0,0-1 0,0-1 0,21-16 0,59-48 0,-2-3 0,155-168 0,-227 220 0,-1-1 0,-2-1 0,0 0 0,-2-2 0,0 0 0,-3 0 0,0-1 0,-1-1 0,-2 0 0,-1-1 0,-2 0 0,-1 0 0,-1-1 0,1-49 0,-7 50 0,1-10 0,-10-69 0,8 96 0,-1 0 0,-1 0 0,-1 0 0,0 0 0,0 1 0,-1-1 0,-1 1 0,-12-17 0,0 6 0,-1 1 0,-1 0 0,-1 2 0,-1 0 0,-1 2 0,0 1 0,-2 0 0,-53-26 0,29 20 0,-1 3 0,-1 1 0,-1 3 0,-59-11 0,-17 7 0,0 4 0,-2 7 0,-174 7 0,254 5 0,0 3 0,1 1 0,0 3 0,0 1 0,1 3 0,1 2 0,-62 28 0,86-32 0,1 1 0,1 1 0,0 1 0,1 1 0,0 0 0,1 2 0,1 0 0,1 2 0,0 0 0,2 1 0,0 0 0,1 1 0,1 1 0,1 0 0,1 1 0,-12 32 0,13-25 0,2 1 0,1 0 0,1 1 0,2 0 0,1 0 0,2 0 0,1 0 0,1 1 0,2-1 0,1 0 0,1 0 0,2 0 0,2-1 0,0 0 0,2 0 0,2-1 0,0 0 0,2-1 0,31 49 0,-10-31 1,1-2 0,3-1 1,1-2-1,2-2 0,2-2 0,2-1 0,1-3 0,1-1 0,85 41 0,-2-13-47,3-5 1,235 64-1,-148-64-81,3-10 0,1-10 1,2-10-1,385-4 0,-263-47 127,-301 18 0,-1-2 0,0-2 0,0-2 0,-1-2 0,53-26 0,-87 35 31,1-1-1,-1 0 0,0 0 1,0-1-1,-1-1 1,0 0-1,-1 0 0,0-1 1,0-1-1,-1 1 1,0-2-1,-1 1 0,-1-1 1,0 0-1,0-1 1,-1 0-1,-1 0 0,0 0 1,0 0-1,-2-1 1,0 0-1,0 0 0,-1 0 1,0-27-1,-1 15-30,-1-1 0,-1 0 0,-1 1 0,-10-45 0,9 62 0,0-1 0,0 1 0,-1 0 0,0 1 0,0-1 0,-1 1 0,0 0 0,-1 0 0,0 0 0,0 1 0,0 0 0,-1 0 0,0 0 0,-1 1 0,1 0 0,-14-7 0,-2 1 0,1 2 0,-2 1 0,1 0 0,-1 2 0,-1 1 0,1 1 0,-1 0 0,0 2 0,0 2 0,0 0 0,0 1 0,-30 4 0,10 2 0,0 2 0,1 2 0,0 2 0,1 1 0,-81 38 0,64-20 0,1 2 0,1 2 0,2 4 0,1 1 0,3 3 0,1 2 0,3 3 0,-59 72 0,80-86 0,2 2 0,1 0 0,2 2 0,1 0 0,3 1 0,1 1 0,1 1 0,3 1 0,1 0 0,2 0 0,2 1 0,2 0 0,2 0 0,1 54 0,4-75 0,2 0 0,0 0 0,2 0 0,0 0 0,1-1 0,1 1 0,1-1 0,1-1 0,14 23 0,-6-16 0,0-1 0,2-1 0,1 0 0,1-2 0,48 41 0,-26-31 0,1-1 0,2-3 0,1-2 0,1-2 0,1-2 0,1-2 0,68 19 0,-44-21 0,0-4 0,1-3 0,0-3 0,0-3 0,1-4 0,90-8 0,-140 4 0,0-1 0,0-1 0,-1-1 0,0-1 0,0-1 0,0-2 0,33-15 0,-55 21 0,0 1 0,0-1 0,0 0 0,0 0 0,0-1 0,0 1 0,-1-1 0,1 1 0,-1-1 0,0 0 0,-1 0 0,1 0 0,0 0 0,-1 0 0,0 0 0,0 0 0,0-1 0,-1 1 0,1 0 0,-1 0 0,0-1 0,0 1 0,-1 0 0,-1-7 0,1 0 0,-1 1 0,0 0 0,0 0 0,-1 0 0,0 0 0,-1 1 0,-1-1 0,1 1 0,-9-13 0,5 14 0,0-1 0,0 1 0,-1 1 0,0 0 0,0 0 0,-1 1 0,0 0 0,0 0 0,0 1 0,-1 0 0,0 1 0,0 1 0,0 0 0,0 0 0,-13-1 0,-22-2 0,0 2 0,-65 2 0,50 6 0,0 1 0,0 4 0,1 2 0,0 3 0,0 2 0,2 3 0,-81 38 0,22 1 0,3 5 0,-157 114 0,-9 41 0,225-168 0,2 2 0,-84 107 0,119-135 0,2 1 0,1 1 0,1 0 0,2 1 0,0 0 0,2 1 0,1 0 0,-7 37 0,12-46 0,1 1 0,1 0 0,1-1 0,1 1 0,1 0 0,0-1 0,1 1 0,2-1 0,0 1 0,1-1 0,0 0 0,2-1 0,11 25 0,-1-15 0,1-1 0,1-1 0,1 0 0,1-1 0,1-1 0,2-2 0,0 0 0,1-1 0,1-2 0,54 31 0,-21-18 0,2-4 0,0-2 0,2-2 0,88 20 0,-73-26 0,0-3 0,1-4 0,1-3 0,-1-4 0,161-11 0,-228 6 0,0-1 0,0 0 0,-1-1 0,1 0 0,-1-1 0,15-6 0,-23 9 0,0-1 0,0 0 0,0 0 0,0-1 0,0 1 0,-1 0 0,1-1 0,-1 0 0,1 0 0,-1 1 0,0-1 0,0-1 0,0 1 0,-1 0 0,1 0 0,-1-1 0,1 1 0,-1-1 0,0 1 0,-1-1 0,1 1 0,-1-1 0,1 0 0,-1-3 0,0-2 0,0 1 0,0-1 0,-1 1 0,0-1 0,-1 1 0,0 0 0,0 0 0,-1-1 0,0 2 0,0-1 0,-1 0 0,0 1 0,0-1 0,-1 1 0,0 0 0,0 1 0,-11-12 0,6 10 0,-1-1 0,0 2 0,-1 0 0,1 0 0,-1 1 0,0 0 0,-1 1 0,1 1 0,-1 0 0,-23-4 0,-33-3 0,0 4 0,-1 2 0,1 3 0,-1 4 0,0 2 0,1 4 0,0 2 0,-121 36 0,57-4 0,2 7 0,2 5 0,-170 98 0,206-98 0,-133 99 0,186-120 0,1 1 0,1 1 0,2 3 0,1 1 0,-37 55 0,64-81 0,0 1 0,0-1 0,1 2 0,1-1 0,1 1 0,0 0 0,0 0 0,2 0 0,0 1 0,1-1 0,-1 22 0,3-26 0,1-1 0,0 0 0,0 1 0,1-1 0,0 0 0,1 0 0,0 0 0,1 0 0,0-1 0,1 1 0,-1-1 0,2 0 0,-1 0 0,2-1 0,-1 0 0,1 0 0,0 0 0,8 6 0,10 6 0,0-2 0,1-1 0,1 0 0,1-2 0,0-2 0,44 16 0,187 43 0,-241-67 0,202 42 0,2-9 0,1-10 0,316-1 0,-518-27 0,4 1 0,1-1 0,0-2 0,0-1 0,43-10 0,-64 12 0,0 0 0,0-1 0,0 0 0,0 0 0,0-1 0,0 1 0,-1-1 0,1 0 0,-1 0 0,0-1 0,0 1 0,0-1 0,0 0 0,-1 0 0,1 0 0,-1 0 0,0-1 0,-1 1 0,1-1 0,-1 0 0,0 0 0,0 0 0,0 0 0,0 0 0,-1 0 0,0 0 0,0-1 0,0-9 0,-1 12 0,1 0 0,-1-1 0,0 1 0,0 0 0,-1 0 0,1-1 0,0 1 0,-1 0 0,0-1 0,0 1 0,0 0 0,0 0 0,-1 0 0,1 0 0,-1 0 0,1 0 0,-1 1 0,-4-5 0,3 4 0,-1 1 0,0 0 0,-1-1 0,1 2 0,0-1 0,-1 0 0,1 1 0,0 0 0,-1 0 0,0 0 0,1 1 0,-10 0 0,-15-1 0,-1 2 0,1 1 0,0 2 0,0 1 0,0 1 0,1 1 0,-34 13 0,-189 92 0,245-109 0,-80 42 0,1 4 0,2 4 0,3 3 0,-123 111 0,158-124 0,1 2 0,3 2 0,2 2 0,1 1 0,3 2 0,3 2 0,1 0 0,-33 85 0,54-110 0,0 1 0,2 1 0,2-1 0,0 1 0,2 0 0,2 1 0,0-1 0,2 0 0,7 52 0,-4-64 0,1 1 0,1-1 0,1 1 0,0-2 0,2 1 0,0-1 0,1 0 0,1 0 0,0-1 0,1-1 0,1 0 0,1 0 0,0-1 0,1-1 0,1 0 0,17 12 0,-15-14 0,0-1 0,1 0 0,0-1 0,1-2 0,0 0 0,1 0 0,0-2 0,0-1 0,0 0 0,0-1 0,1-2 0,-1 0 0,1-1 0,0-1 0,0-1 0,-1 0 0,1-2 0,-1-1 0,1 0 0,-1-1 0,32-14 0,23-12 0,0-4 0,-3-3 0,-1-3 0,-2-3 0,73-62 0,-53 32 0,-3-5 0,-4-3 0,76-100 0,-125 141 0,-3-1 0,-1-1 0,-2-2 0,-2-1 0,-3 0 0,32-93 0,-48 118 0,-1-1 0,-1 0 0,-1 0 0,-1 0 0,-1 0 0,0-1 0,-2 1 0,-4-23 0,2 29 0,-1 0 0,0 0 0,-2 0 0,0 0 0,0 1 0,-1 0 0,-1 1 0,-1-1 0,0 1 0,-1 1 0,-21-24 0,7 15 0,-1 0 0,-1 2 0,0 1 0,-2 1 0,0 1 0,-1 2 0,0 0 0,-1 2 0,-35-10 0,-4 3 0,0 3 0,-1 3 0,-76-5 0,114 16 0,0 1 0,0 2 0,0 1 0,0 1 0,0 2 0,0 2 0,1 0 0,-57 21 0,65-18 0,0 2 0,2 0 0,-1 2 0,1 0 0,1 1 0,1 1 0,0 1 0,1 1 0,0 1 0,1 0 0,2 1 0,-15 22 0,14-17 0,1 1 0,1 1 0,1 1 0,1 0 0,2 0 0,0 1 0,2 0 0,1 1 0,2-1 0,-4 53 0,9-60 0,0 0 0,1 1 0,2-1 0,0 0 0,1 0 0,1 0 0,1 0 0,1-1 0,1 0 0,0 0 0,2-1 0,0 0 0,1-1 0,1 0 0,21 24 0,-1-9 0,1-1 0,2-2 0,1-1 0,1-2 0,1-1 0,2-2 0,0-2 0,1-2 0,68 24 0,-13-13 0,2-5 0,0-3 0,140 13 0,-106-24-70,0-6 0,0-6 0,0-6 0,0-5 0,-1-6 0,-1-6 0,-1-5 0,197-71 0,-149 31 70,219-118 0,-284 124 0,-3-5 0,192-154 0,-270 195 7,-2-2-1,-1 0 1,-1-2-1,-1-2 1,-2 0-1,-2-1 1,0-1-1,-3-2 1,0 1 0,-3-2-1,-1-1 1,-2 0-1,-1 0 1,-2-1-1,8-70 1,-11 63 68,-3 0 0,-2 0 0,-2 0 0,-2 1 0,-2-1 0,-18-86 0,21 129-75,0 0 0,0 0 0,0 0 0,0 1 0,0-1 0,0 0 0,-1 1 0,1-1 0,-1 1 0,0-1 0,0 1 0,0 0 0,0-1 0,0 1 0,0 0 0,0 0 0,-1 1 0,1-1 0,-6-2 0,5 3 0,-1 0 0,1 1 0,-1-1 0,1 1 0,-1 0 0,1 0 0,-1 0 0,1 1 0,-1-1 0,1 1 0,-1 0 0,1 0 0,0 0 0,-1 0 0,1 1 0,0-1 0,-3 3 0,-23 13 0,1 0 0,1 2 0,0 2 0,2 0 0,0 2 0,-40 47 0,30-26 0,2 2 0,2 0 0,-33 69 0,50-87 0,2 1 0,2 0 0,0 1 0,2 0 0,1 1 0,2-1 0,1 1 0,0 32 0,3-47 0,1 1 0,1-1 0,0 1 0,1-1 0,1 0 0,1 0 0,0 0 0,1 0 0,1-1 0,0 1 0,1-1 0,1-1 0,0 0 0,1 0 0,0 0 0,20 20 0,-25-30 0,-1 0 0,1-1 0,0 0 0,0 0 0,0 0 0,1 0 0,-1-1 0,1 0 0,-1 0 0,1 0 0,0 0 0,-1-1 0,1 1 0,0-1 0,0-1 0,8 1 0,-7-1 0,0-1 0,0 0 0,0-1 0,0 1 0,0-1 0,0 0 0,0-1 0,-1 1 0,1-1 0,-1 0 0,0-1 0,0 1 0,6-6 0,40-36 0,-3-1 0,-2-3 0,-1-1 0,72-110 0,117-248 0,-211 365 0,212-436 0,-180 363 0,120-345 0,-175 460 0,0 1 0,0 0 0,0 0 0,0 0 0,0 0 0,0 0 0,0-1 0,0 1 0,0 0 0,0 0 0,0 0 0,0 0 0,0-1 0,0 1 0,0 0 0,0 0 0,0 0 0,0 0 0,0-1 0,0 1 0,0 0 0,0 0 0,0 0 0,1 0 0,-1 0 0,0 0 0,0-1 0,0 1 0,0 0 0,0 0 0,0 0 0,0 0 0,1 0 0,-1 0 0,0 0 0,0 0 0,0 0 0,0-1 0,0 1 0,1 0 0,-1 0 0,0 0 0,0 0 0,0 0 0,0 0 0,1 0 0,-1 0 0,0 0 0,0 0 0,0 0 0,0 0 0,0 0 0,1 0 0,-1 0 0,0 0 0,0 1 0,0-1 0,0 0 0,1 0 0,-1 0 0,0 0 0,0 0 0,0 0 0,0 0 0,0 1 0,6 15 0,0 28 0,44 424 0,-30-339 0,60 205 0,-43-226 0,84 171 0,77 88 0,-152-284 0,-22-35 0,-16-31 0,0 0 0,19 27 0,-26-44 0,-1 1 0,1 0 0,0 0 0,0 0 0,0-1 0,-1 1 0,1-1 0,0 1 0,0 0 0,0-1 0,0 1 0,0-1 0,0 0 0,0 1 0,0-1 0,0 0 0,0 0 0,1 0 0,-1 0 0,0 0 0,0 0 0,0 0 0,0 0 0,0 0 0,0 0 0,0 0 0,0-1 0,0 1 0,0 0 0,0-1 0,0 1 0,0-1 0,0 1 0,0-1 0,0 0 0,0 1 0,0-1 0,-1 0 0,1 0 0,0 1 0,-1-1 0,1 0 0,1-1 0,34-48 0,-30 40 0,69-112 0,89-202 0,31-147 0,-168 401 0,71-191 0,96-408 0,-165 512 0,-36 215 0,2 61 0,3-40 0,-2 32 0,5 0 0,4 0 0,6-1 0,4 0 0,6 0 0,54 171 0,151 278 0,-224-554 0,0 0 0,1 0 0,0-1 0,0 1 0,0-1 0,0 1 0,8 6 0,-10-10 0,0 0 0,0 0 0,1-1 0,-1 1 0,1-1 0,-1 1 0,1-1 0,-1 1 0,1-1 0,-1 0 0,1 1 0,-1-1 0,1 0 0,-1 0 0,1 0 0,-1-1 0,1 1 0,-1 0 0,1 0 0,-1-1 0,1 1 0,-1-1 0,1 0 0,-1 1 0,0-1 0,1 0 0,-1 0 0,0 1 0,0-1 0,0 0 0,2-2 0,16-14 0,-1 0 0,-1-1 0,0 0 0,27-42 0,47-94 0,-78 132 0,95-181 0,-10-5 0,-8-4 0,66-237 0,-132 353 0,-18 186 0,4-1 0,3 0 0,42 143 0,-10-89 0,89 194 0,-99-263 0,4-1 0,2-2 0,75 98 0,-114-166 0,0 0 0,1 0 0,0-1 0,-1 1 0,1 0 0,0-1 0,0 0 0,0 0 0,1 0 0,-1 0 0,5 2 0,-6-3 0,0-1 0,0 0 0,1 0 0,-1 1 0,0-1 0,0-1 0,0 1 0,0 0 0,0 0 0,1-1 0,-1 1 0,0-1 0,0 0 0,0 0 0,0 0 0,0 0 0,0 0 0,-1 0 0,1 0 0,0 0 0,-1-1 0,1 1 0,2-3 0,12-13 0,0-1 0,-1-1 0,0 0 0,-2-1 0,19-37 0,50-126 0,-57 125 0,416-1216 0,-334 819 0,-87 366 0,-13 72 0,-1 41 0,31 140 0,7-2 0,8-2 0,6-2 0,93 177 0,-22-92 0,286 399 0,-88-233 0,-322-403 0,-1-1 0,1 0 0,0 0 0,0-1 0,1 1 0,-1-1 0,1 0 0,0-1 0,13 7 0,-16-10 0,0 0 0,1 1 0,-1-1 0,0-1 0,1 1 0,-1 0 0,0-1 0,1 1 0,-1-1 0,0 0 0,0 0 0,0-1 0,0 1 0,0 0 0,0-1 0,0 0 0,0 0 0,-1 0 0,1 0 0,-1 0 0,1 0 0,-1-1 0,3-3 0,29-32 0,-1-1 0,-2-1 0,31-56 0,-17 27 0,822-1303 0,-772 1205 0,25-38 0,-120 204 0,0 0 0,1 0 0,-1 1 0,0-1 0,1 0 0,-1 0 0,1 1 0,-1-1 0,1 0 0,-1 1 0,1-1 0,0 1 0,-1-1 0,1 1 0,0-1 0,-1 1 0,1-1 0,0 1 0,0 0 0,-1-1 0,1 1 0,0 0 0,0-1 0,0 1 0,0 0 0,0 0 0,0 1 0,0-1 0,0 1 0,-1 0 0,1-1 0,0 1 0,0 0 0,-1 0 0,1 0 0,-1-1 0,1 1 0,-1 0 0,1 0 0,-1 0 0,0 0 0,1 0 0,-1 0 0,0 0 0,1 1 0,6 66 0,-6-52 0,73 473 0,-74-486 0,14 44 0,-4-36 0,-9-12 0,0 1 0,0 0 0,-1-1 0,1 1 0,0 0 0,-1-1 0,1 1 0,0-1 0,-1 1 0,1-1 0,-1 1 0,1-1 0,0 0 0,-1 1 0,0-1 0,1 0 0,-1 1 0,1-1 0,-1 0 0,0 0 0,1 1 0,-1-1 0,0-1 0,14-38 0,-1-1 0,-3 0 0,10-79 0,-6 37 0,117-966 0,-125 937 0,-10-135 0,3 237 0,0 1 0,0-1 0,-1 1 0,0-1 0,-6-16 0,7 24 0,-1 0 0,1-1 0,0 1 0,-1 0 0,0 0 0,1-1 0,-1 1 0,0 0 0,0 1 0,0-1 0,0 0 0,0 1 0,-1-1 0,1 1 0,0 0 0,-1-1 0,1 1 0,-1 0 0,1 0 0,-1 1 0,0-1 0,1 1 0,-1-1 0,0 1 0,-3 0 0,-29 1 0,-1 2 0,0 2 0,1 1 0,-39 11 0,-49 9 0,78-20 0,0 2 0,1 1 0,0 3 0,1 1 0,-42 20 0,81-30 0,0-1 0,0 0 0,0-1 0,-1 1 0,1-1 0,0 0 0,-1 0 0,1 0 0,0 0 0,-1-1 0,1 0 0,-1 0 0,1 0 0,-1 0 0,1-1 0,-1 1 0,1-1 0,-1-1 0,1 1 0,0 0 0,0-1 0,0 0 0,-6-3 0,5 1 0,1-1 0,-1 1 0,1-1 0,0 0 0,0 0 0,1 0 0,-1 0 0,1-1 0,0 1 0,1-1 0,-1 0 0,1 0 0,0 0 0,1 0 0,-3-13 0,2 5 0,0-1 0,0 0 0,2 1 0,0-1 0,0 0 0,4-19 0,-4 27 0,1-1 0,-1 1 0,-1-1 0,0 1 0,0 0 0,0-1 0,-1 1 0,0 0 0,0 0 0,-1 0 0,1 0 0,-2 1 0,1-1 0,-1 1 0,0-1 0,0 1 0,-1 1 0,0-1 0,0 1 0,0-1 0,-1 1 0,1 1 0,-1-1 0,0 1 0,-1 0 0,1 1 0,-1-1 0,1 1 0,-1 0 0,0 1 0,0 0 0,-1 0 0,1 0 0,0 1 0,0 0 0,-1 1 0,1-1 0,-1 2 0,1-1 0,-13 3 0,15-1 0,1 0 0,-1 0 0,1 1 0,0 0 0,0 0 0,0 0 0,0 0 0,0 1 0,0-1 0,1 1 0,0 0 0,0 0 0,0 0 0,0 1 0,1-1 0,-3 6 0,-6 14 0,-15 43 0,23-58 0,-4 15 0,-7 46 0,-4 16 0,0-5 0,15-58 0,-14 46 0,9-50 0,0-1 0,-1 0 0,-1-1 0,0 0 0,-2 0 0,0-1 0,0-1 0,-2 0 0,0-1 0,-24 19 0,19-18 0,-1 0 0,0-2 0,-1 0 0,-1-2 0,0 0 0,-1-2 0,0 0 0,-29 6 0,-128 20 0,-264 15 0,-46-44 0,272-9 0,-734 35 0,417 6 0,192-17 0,-959 0 0,900-46 0,295 13 0,-181-46 0,198 31 0,1-5 0,-85-43 0,-161-100 0,203 100 0,4-7 0,-141-115 0,253 184 0,1-1 0,0 0 0,1-1 0,1 0 0,-20-30 0,27 35 0,1 0 0,0-1 0,0 1 0,1-1 0,1 0 0,0 0 0,1 0 0,0 0 0,0 0 0,1-1 0,1-20 0,1-2 0,2 0 0,1 0 0,2 0 0,1 1 0,2 0 0,1 0 0,1 1 0,2 0 0,28-49 0,-37 74 0,0 0 0,0 0 0,1 0 0,0 1 0,1 0 0,0 0 0,-1 0 0,2 0 0,-1 1 0,1 0 0,-1 1 0,2 0 0,-1 0 0,0 0 0,1 1 0,-1 0 0,1 0 0,0 1 0,0 0 0,0 0 0,0 1 0,0 0 0,1 0 0,-1 1 0,11 1 0,-16-1 0,1 1 0,0 0 0,0 0 0,0 0 0,0 1 0,-1-1 0,1 1 0,-1 0 0,1 0 0,-1 0 0,0 1 0,1-1 0,-1 1 0,-1 0 0,1-1 0,0 1 0,-1 1 0,1-1 0,-1 0 0,0 0 0,0 1 0,0 0 0,-1-1 0,3 8 0,4 11 0,-1 0 0,-2 1 0,4 25 0,-5-27 0,7 38 0,-2 0 0,-3 1 0,-2 95 0,-5-133 0,-1-1 0,-1 0 0,-1 0 0,0 0 0,-2 0 0,0 0 0,-2-1 0,0 0 0,-1-1 0,-1 0 0,-1 0 0,0-1 0,-21 24 0,11-21 0,-1 0 0,0-2 0,-2-1 0,0-1 0,-1-1 0,-1-1 0,0-1 0,-1-1 0,0-2 0,-1 0 0,-1-2 0,1-1 0,-1-2 0,-1-1 0,1-1 0,-1-1 0,-34-1 0,59-3 0,0 0 0,0 0 0,1 0 0,-1-1 0,0 0 0,1 0 0,-1 0 0,1 0 0,-1-1 0,1 1 0,0-1 0,0 0 0,0-1 0,1 1 0,-1-1 0,1 1 0,0-1 0,0 0 0,0 0 0,0-1 0,1 1 0,-4-8 0,-5-13 0,1 0 0,1-1 0,-6-28 0,4 13 0,-39-142 0,43 151 0,2-1 0,1 0 0,1-57 0,4 80 0,1 1 0,0 0 0,1-1 0,0 1 0,1 0 0,0 0 0,0 1 0,1-1 0,0 1 0,0 0 0,1 0 0,0 1 0,1 0 0,-1 0 0,1 0 0,11-7 0,-10 6 0,1 2 0,0-1 0,0 1 0,0 1 0,1 0 0,-1 0 0,1 1 0,0 0 0,1 1 0,-1 0 0,1 0 0,-1 1 0,1 0 0,16 1 0,-24 1 0,0 1 0,0 0 0,0 0 0,0 0 0,-1 0 0,1 0 0,0 1 0,0-1 0,-1 1 0,1 0 0,-1 0 0,0 0 0,1 0 0,-1 0 0,0 0 0,0 1 0,0-1 0,-1 1 0,1-1 0,-1 1 0,1 0 0,-1 0 0,0-1 0,0 1 0,1 5 0,3 9 0,-1 0 0,0 0 0,0 21 0,-3-28 0,10 95 0,-3 157 0,-11-208 0,-2 1 0,-2-1 0,-3 0 0,-28 88 0,9-64 0,-4-1 0,-3-2 0,-85 129 0,-173 183 0,224-306 0,-141 126 0,160-164 0,-2-2 0,-3-2 0,-116 61 0,130-82 0,-2-1 0,0-2 0,-1-3 0,-1-1 0,-68 7 0,11-9 0,-142-5 0,222-5 0,0 0 0,0-2 0,0 0 0,0-2 0,1 0 0,-1-1 0,-30-14 0,43 15 0,1 0 0,0 0 0,0-1 0,0 0 0,0-1 0,1 0 0,0 0 0,1-1 0,0 0 0,0 0 0,1-1 0,0 1 0,0-1 0,1-1 0,0 1 0,0-1 0,1 0 0,-3-13 0,-1-16 0,3 1 0,1-1 0,1 0 0,3 0 0,4-44 0,-3 58 0,1 3 0,1 1 0,1-1 0,1 1 0,0-1 0,2 2 0,1-1 0,0 1 0,1 0 0,2 0 0,24-35 0,-19 34 0,0 0 0,2 1 0,0 1 0,1 1 0,1 0 0,1 2 0,0 0 0,43-22 0,-52 31 0,-1 2 0,2-1 0,-1 2 0,1 0 0,-1 0 0,1 1 0,0 1 0,0 0 0,20 0 0,-26 2 0,1 1 0,-1 0 0,0 0 0,1 1 0,-1 0 0,0 0 0,0 1 0,0 0 0,0 0 0,-1 0 0,1 1 0,-1 0 0,0 1 0,0-1 0,0 1 0,-1 0 0,10 11 0,7 14 0,0 0 0,-2 2 0,-2 0 0,0 1 0,-3 0 0,0 2 0,-3-1 0,0 2 0,9 57 0,-10-29 0,-3 0 0,-3 1 0,-3 0 0,-10 110 0,2-128 0,-3-1 0,-2 1 0,-2-2 0,-2 1 0,-1-2 0,-26 47 0,-1-10 0,-3-2 0,-69 89 0,75-118 0,-2-1 0,-2-2 0,-2-2 0,-2-3 0,-2-1 0,-1-3 0,-3-2 0,0-2 0,-62 28 0,116-62 0,-14 7 0,0-1 0,-1 0 0,1-1 0,-29 7 0,39-12 0,1 1 0,-1-1 0,1 0 0,-1 0 0,1 0 0,-1 0 0,1-1 0,-1 1 0,1-1 0,-1 0 0,1 0 0,0 0 0,-1 0 0,1-1 0,0 0 0,0 1 0,0-1 0,0 0 0,0 0 0,1 0 0,-1-1 0,0 1 0,1-1 0,0 0 0,0 1 0,0-1 0,-3-4 0,-3-8 0,1 0 0,0 0 0,0 0 0,2-1 0,0 0 0,1 0 0,0 0 0,2-1 0,0 1 0,0-1 0,2-17 0,1 10 0,2 0 0,1 0 0,1 0 0,1 0 0,0 1 0,19-42 0,3 10 0,3 1 0,2 1 0,2 2 0,3 2 0,44-47 0,-27 38 0,2 2 0,2 3 0,2 3 0,129-81 0,-134 99 0,1 2 0,1 3 0,1 2 0,1 3 0,2 3 0,95-18 0,-138 34 0,0 1 0,0 0 0,0 1 0,0 1 0,-1 1 0,1 1 0,0 1 0,0 0 0,-1 1 0,0 1 0,0 1 0,0 0 0,0 2 0,-1 0 0,0 0 0,-1 2 0,0 0 0,-1 1 0,0 1 0,26 25 0,48 57 0,-5 4 0,116 173 0,-176-237 0,46 65 0,-5 4 0,-4 3 0,60 144 0,-99-194 0,-3 1 0,-3 0 0,13 82 0,-24-97 0,-1 0 0,-2 0 0,-2 0 0,-2 0 0,-11 66 0,10-92 0,0 1 0,-1-1 0,-1 0 0,-1 0 0,0-1 0,-1 1 0,0-1 0,-1-1 0,-1 1 0,0-2 0,-1 1 0,-1-1 0,0-1 0,-1 0 0,0 0 0,-1-1 0,0-1 0,0 0 0,-30 16 0,42-26 0,0 1 0,0 0 0,0-1 0,1 0 0,-1 1 0,0-1 0,0 1 0,0-1 0,0 0 0,0 0 0,0 1 0,0-1 0,0 0 0,0 0 0,0 0 0,0 0 0,0 0 0,0 0 0,0-1 0,0 1 0,0 0 0,0 0 0,0-1 0,1 1 0,-1 0 0,-1-1 0,1 0 0,1-1 0,-1 1 0,1 0 0,-1 0 0,1 0 0,-1 0 0,1 0 0,0 0 0,0-1 0,0 1 0,-1 0 0,1 0 0,0 0 0,0-1 0,1 1 0,-1 0 0,0-2 0,20-55 0,-2 23 0,2 1 0,2 1 0,47-56 0,90-79 0,-115 126 0,2 3 0,2 1 0,1 2 0,2 3 0,71-36 0,-118 67 0,0 0 0,1 0 0,-1 0 0,1 1 0,-1 0 0,1-1 0,0 2 0,-1-1 0,1 0 0,0 1 0,-1 0 0,8 1 0,-9 0 0,0 0 0,-1 0 0,1 0 0,0 0 0,-1 1 0,1-1 0,-1 1 0,1-1 0,-1 1 0,0 0 0,0 0 0,0 0 0,0 0 0,0 1 0,0-1 0,-1 0 0,1 1 0,-1-1 0,1 1 0,0 4 0,23 57 0,-3 1 0,-4 2 0,19 116 0,-24-76 0,-13-99 0,0 1 0,0 0 0,-1 0 0,1-1 0,-2 1 0,0 0 0,0-1 0,0 1 0,-7 14 0,9-23 0,0 0 0,-1 0 0,1 0 0,0 0 0,0 0 0,0-1 0,0 1 0,0 0 0,0 0 0,0 0 0,0 0 0,0 0 0,0 0 0,-1 0 0,1 0 0,0 0 0,0-1 0,0 1 0,0 0 0,0 0 0,0 0 0,-1 0 0,1 0 0,0 0 0,0 0 0,0 0 0,0 0 0,0 0 0,-1 0 0,1 0 0,0 0 0,0 0 0,0 0 0,0 0 0,0 0 0,0 0 0,-1 0 0,1 1 0,0-1 0,0 0 0,0 0 0,0 0 0,0 0 0,0 0 0,0 0 0,-1 0 0,1 0 0,0 0 0,0 0 0,0 1 0,0-1 0,0 0 0,0 0 0,0 0 0,0 0 0,0 0 0,0 0 0,0 1 0,0-1 0,0 0 0,0 0 0,0 0 0,0 0 0,0 0 0,0 1 0,-2-19 0,5-27 0,8-10 0,2 1 0,25-66 0,51-104 0,-86 218 0,92-200-61,9 5 0,9 4-1,138-182 1,454-504-442,-626 790 503,259-315 0,-260 304 0,-5-4 0,61-122 0,-117 194 107,-2 0 0,-1-1 0,-2-1-1,-2 0 1,-2-1 0,7-68 0,15-34-107,-54 247 0,4-25 0,3 0 0,-11 166 0,10-48 0,-11-312 0,21 73 0,-1 0 0,-1 1 0,-3 1 0,-1 0 0,-1 0 0,-34-56 0,46 90 0,0 0 0,-1 1 0,1-1 0,-1 1 0,0 0 0,0 0 0,0 0 0,0 0 0,-1 1 0,1 0 0,-1 0 0,1 0 0,-1 0 0,0 1 0,0 0 0,1 0 0,-1 0 0,0 0 0,0 1 0,0 0 0,-9 0 0,-10 2 0,0 1 0,-1 0 0,-23 8 0,40-9 0,-28 6 0,1 3 0,-56 23 0,79-29 0,-1 1 0,1 1 0,1 0 0,-1 1 0,1 0 0,1 0 0,-1 1 0,2 1 0,-1 0 0,-11 15 0,14-9 0,0 0 0,1 1 0,1-1 0,0 1 0,1 1 0,-3 34 0,3-29 0,1-7 0,1 0 0,1 1 0,0-1 0,1 0 0,0 1 0,2-1 0,5 28 0,-6-38 0,1-1 0,1 1 0,-1-1 0,1 1 0,0-1 0,0 0 0,0 0 0,1 0 0,-1 0 0,1-1 0,1 0 0,-1 0 0,1 0 0,-1 0 0,1 0 0,0-1 0,0 0 0,1 0 0,-1 0 0,0-1 0,1 0 0,0 0 0,0 0 0,8 1 0,24 3 0,-1-1 0,1-2 0,0-1 0,0-2 0,55-8 0,190-43 0,-255 45 0,609-176 0,-270 67 0,-141 53 0,385-56 0,-433 83 0,-52 9 0,-53 13 0,1 3 0,92-1 0,-162 11 0,1 0 0,-1 1 0,0-1 0,1 1 0,-1 0 0,0 0 0,0 1 0,1-1 0,-1 1 0,-1 0 0,1 0 0,0 0 0,0 1 0,-1-1 0,1 1 0,-1 0 0,0 0 0,0 0 0,0 0 0,0 1 0,0-1 0,-1 1 0,0 0 0,1-1 0,1 8 0,30 35 0,-25-38 0,0-1 0,0-1 0,0 1 0,0-2 0,1 1 0,0-1 0,1-1 0,-1 0 0,22 5 0,12 1 0,48 5 0,-82-14 0,97 10 0,2-5 0,-1-4 0,0-6 0,0-4 0,0-4 0,-1-6 0,146-43 0,-232 55 0,111-36 0,-115 35 0,-1 0 0,1-1 0,-2 0 0,1-2 0,21-16 0,-8-8 0,-28 32 0,0 1 0,1-1 0,-1 0 0,0 0 0,0 0 0,0 1 0,-1-1 0,1 0 0,0 0 0,-1 0 0,1 0 0,-1 0 0,0 0 0,1 0 0,-1-1 0,0 1 0,0 0 0,-1-3 0,1 5 0,-1-1 0,0 0 0,1 1 0,-1-1 0,1 1 0,-1-1 0,0 1 0,0-1 0,1 1 0,-1-1 0,0 1 0,0 0 0,1 0 0,-1-1 0,0 1 0,0 0 0,0 0 0,0 0 0,0 0 0,1 0 0,-1 0 0,0 0 0,0 0 0,0 0 0,0 0 0,1 0 0,-1 1 0,0-1 0,0 0 0,-1 1 0,-29 12 0,27-11 0,-60 31 0,1 3 0,3 2 0,-69 57 0,-157 153 0,279-242 0,-88 81 0,-352 295 0,-265 119 0,-84 60 0,25 36 0,288-233 0,12-9 0,305-227 0,-41 32 0,-209 206 0,364-310 0,3 3 0,3 1 0,2 3 0,3 2 0,-46 97 0,83-155 0,1 0 0,0 1 0,1-1 0,0 1 0,0 0 0,0-1 0,1 1 0,0 0 0,1 0 0,0 13 0,1-17 0,-1 0 0,1 0 0,0-1 0,0 1 0,0 0 0,1 0 0,0 0 0,-1-1 0,1 1 0,0-1 0,0 1 0,1-1 0,-1 0 0,1 0 0,0 0 0,0 0 0,0-1 0,0 1 0,0-1 0,0 1 0,1-1 0,6 3 0,7 1 0,0 0 0,0-1 0,1 0 0,-1-2 0,27 3 0,98-1 0,-90-5 0,498-22 0,-4-43 0,319-72 0,-639 89 0,391-138 0,-501 139 0,-62 24 0,2 1 0,85-20 0,-114 34 0,-19 4 0,-18 2 0,-24 4 0,0 2 0,-57 14 0,25-5 0,-751 124-264,328-58-1536,-679 135 1409,11 70-287,1096-266 596,-39 10 57,-186 79 0,281-104 25,-1-1 0,1 1 0,0 0 0,0 0 0,0 1 0,-6 5 0,10-8 7,1-1 0,0 0-1,0 0 1,0 1-1,-1-1 1,1 0 0,0 1-1,0-1 1,0 1-1,0-1 1,-1 0-1,1 1 1,0-1 0,0 0-1,0 1 1,0-1-1,0 1 1,0-1-1,0 0 1,0 1 0,0-1-1,0 1 1,0-1-1,1 0 1,-1 1 0,0-1-1,0 0 1,0 1-1,0-1 1,1 0-1,-1 1 1,0-1 0,0 0-1,0 1 1,1-1-1,-1 0 1,0 0-1,1 1 1,-1-1 0,0 0-1,1 0 1,-1 0-1,0 1 1,1-1-1,-1 0 1,0 0 0,1 0-1,-1 0 1,0 0-1,1 0 1,-1 0 0,1 0-1,-1 0 1,0 0-1,1 0 1,-1 0-1,1 0 1,-1 0 0,1 0-1,18 1 337,1-1 0,-1 0 0,0-2 0,0 0 0,31-8 0,-16 4-278,514-96 663,252-43-3583,1305-147-185,19 136 817,-2054 153 2115,346 6-7,-414-3 123,11 1 22,-1 0 1,0 1-1,21 6 0,-32-8 4,0 1 0,0-1-1,0 0 1,-1 0-1,1 1 1,0-1 0,0 0-1,0 1 1,0-1-1,-1 1 1,1-1 0,0 1-1,-1 0 1,1-1 0,0 1-1,-1 0 1,1-1-1,-1 1 1,1 0 0,-1 0-1,1 0 1,-1-1-1,1 1 1,-1 0 0,0 0-1,0 0 1,1 0-1,-1 0 1,0 0 0,0 0-1,0-1 1,0 1-1,0 0 1,0 0 0,0 0-1,0 0 1,0 0-1,-1 0 1,1 0 0,0 0-1,-1-1 1,1 1-1,0 0 1,-1 0 0,1 0-1,-1 0 1,1-1-1,-1 1 1,0 0 0,1-1-1,-1 1 1,0 0-1,1-1 1,-1 1 0,0-1-1,-1 1 1,-18 16 568,0-2 0,-1-1-1,-1 0 1,-42 18 0,37-18 21,-92 46 483,-23 11-318,-238 159 1,338-196-2154,15-7-5461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4" name="Google Shape;6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5" name="Google Shape;65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2" name="Google Shape;162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26797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8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07" name="Google Shape;207;p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2ae4e6e106d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0" name="Google Shape;200;g2ae4e6e106d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22c9fdee9e6_1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8" name="Google Shape;218;g22c9fdee9e6_1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79" name="Google Shape;7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78426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79" name="Google Shape;7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7719846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8" name="Google Shape;8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6" name="Google Shape;9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3" name="Google Shape;103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0" name="Google Shape;110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7" name="Google Shape;117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_Title Slide">
  <p:cSld name="12_Title Slide">
    <p:bg>
      <p:bgPr>
        <a:solidFill>
          <a:srgbClr val="002D62"/>
        </a:solidFill>
        <a:effectLst/>
      </p:bgPr>
    </p:bg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7;p20"/>
          <p:cNvPicPr preferRelativeResize="0"/>
          <p:nvPr/>
        </p:nvPicPr>
        <p:blipFill rotWithShape="1">
          <a:blip r:embed="rId2">
            <a:alphaModFix/>
          </a:blip>
          <a:srcRect b="9129"/>
          <a:stretch/>
        </p:blipFill>
        <p:spPr>
          <a:xfrm>
            <a:off x="0" y="1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pic/Section Title Slide">
  <p:cSld name="1_Content with Caption 3_1_1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25a7b4991b8_0_64"/>
          <p:cNvSpPr txBox="1">
            <a:spLocks noGrp="1"/>
          </p:cNvSpPr>
          <p:nvPr>
            <p:ph type="ctrTitle"/>
          </p:nvPr>
        </p:nvSpPr>
        <p:spPr>
          <a:xfrm>
            <a:off x="276450" y="2009795"/>
            <a:ext cx="8591100" cy="55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B5C"/>
              </a:buClr>
              <a:buSzPts val="2500"/>
              <a:buFont typeface="Open Sans SemiBold"/>
              <a:buNone/>
              <a:defRPr sz="3000" b="1" i="0" u="none" strike="noStrike" cap="none">
                <a:solidFill>
                  <a:srgbClr val="002D6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54" name="Google Shape;54;g25a7b4991b8_0_64"/>
          <p:cNvPicPr preferRelativeResize="0"/>
          <p:nvPr/>
        </p:nvPicPr>
        <p:blipFill rotWithShape="1">
          <a:blip r:embed="rId2">
            <a:alphaModFix amt="5000"/>
          </a:blip>
          <a:srcRect l="13904" b="4968"/>
          <a:stretch/>
        </p:blipFill>
        <p:spPr>
          <a:xfrm>
            <a:off x="1" y="264647"/>
            <a:ext cx="4063015" cy="4878856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g25a7b4991b8_0_64"/>
          <p:cNvSpPr/>
          <p:nvPr/>
        </p:nvSpPr>
        <p:spPr>
          <a:xfrm flipH="1">
            <a:off x="6689650" y="3562375"/>
            <a:ext cx="2463900" cy="1600200"/>
          </a:xfrm>
          <a:prstGeom prst="rtTriangle">
            <a:avLst/>
          </a:prstGeom>
          <a:solidFill>
            <a:srgbClr val="D1124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6" name="Google Shape;56;g25a7b4991b8_0_6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31980" y="4419602"/>
            <a:ext cx="1031481" cy="6205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- Star - Left Blue Triangle Logo">
  <p:cSld name="6_Title Slide 5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Google Shape;58;p35"/>
          <p:cNvPicPr preferRelativeResize="0"/>
          <p:nvPr/>
        </p:nvPicPr>
        <p:blipFill rotWithShape="1">
          <a:blip r:embed="rId2">
            <a:alphaModFix amt="5000"/>
          </a:blip>
          <a:srcRect l="13906" b="4966"/>
          <a:stretch/>
        </p:blipFill>
        <p:spPr>
          <a:xfrm>
            <a:off x="1" y="264647"/>
            <a:ext cx="4063015" cy="4878856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35"/>
          <p:cNvSpPr/>
          <p:nvPr/>
        </p:nvSpPr>
        <p:spPr>
          <a:xfrm>
            <a:off x="-9525" y="3552875"/>
            <a:ext cx="2463900" cy="1600200"/>
          </a:xfrm>
          <a:prstGeom prst="rtTriangle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35"/>
          <p:cNvSpPr txBox="1">
            <a:spLocks noGrp="1"/>
          </p:cNvSpPr>
          <p:nvPr>
            <p:ph type="ctrTitle"/>
          </p:nvPr>
        </p:nvSpPr>
        <p:spPr>
          <a:xfrm>
            <a:off x="276447" y="264645"/>
            <a:ext cx="8591107" cy="552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B5C"/>
              </a:buClr>
              <a:buSzPts val="2500"/>
              <a:buFont typeface="Open Sans SemiBold"/>
              <a:buNone/>
              <a:defRPr sz="3000" b="1" i="0" u="none" strike="noStrike" cap="none">
                <a:solidFill>
                  <a:srgbClr val="002D6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61" name="Google Shape;61;p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0914" y="4381575"/>
            <a:ext cx="1031481" cy="6205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1"/>
          <p:cNvSpPr/>
          <p:nvPr/>
        </p:nvSpPr>
        <p:spPr>
          <a:xfrm>
            <a:off x="0" y="3543300"/>
            <a:ext cx="2463800" cy="1600200"/>
          </a:xfrm>
          <a:prstGeom prst="rtTriangle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21"/>
          <p:cNvSpPr txBox="1">
            <a:spLocks noGrp="1"/>
          </p:cNvSpPr>
          <p:nvPr>
            <p:ph type="ctrTitle"/>
          </p:nvPr>
        </p:nvSpPr>
        <p:spPr>
          <a:xfrm>
            <a:off x="276447" y="264645"/>
            <a:ext cx="8591107" cy="552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B5C"/>
              </a:buClr>
              <a:buSzPts val="2500"/>
              <a:buFont typeface="Open Sans SemiBold"/>
              <a:buNone/>
              <a:defRPr sz="3000" b="1" i="0" u="none" strike="noStrike" cap="none">
                <a:solidFill>
                  <a:srgbClr val="002D6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1" name="Google Shape;11;p21"/>
          <p:cNvPicPr preferRelativeResize="0"/>
          <p:nvPr/>
        </p:nvPicPr>
        <p:blipFill rotWithShape="1">
          <a:blip r:embed="rId3">
            <a:alphaModFix amt="5000"/>
          </a:blip>
          <a:srcRect l="13906" b="4966"/>
          <a:stretch/>
        </p:blipFill>
        <p:spPr>
          <a:xfrm>
            <a:off x="1" y="264647"/>
            <a:ext cx="4063015" cy="487885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21"/>
          <p:cNvSpPr txBox="1">
            <a:spLocks noGrp="1"/>
          </p:cNvSpPr>
          <p:nvPr>
            <p:ph type="body" idx="1"/>
          </p:nvPr>
        </p:nvSpPr>
        <p:spPr>
          <a:xfrm>
            <a:off x="276450" y="2779257"/>
            <a:ext cx="8658831" cy="13568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228600" algn="l" rtl="0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21"/>
          <p:cNvSpPr txBox="1">
            <a:spLocks noGrp="1"/>
          </p:cNvSpPr>
          <p:nvPr>
            <p:ph type="body" idx="2"/>
          </p:nvPr>
        </p:nvSpPr>
        <p:spPr>
          <a:xfrm>
            <a:off x="276450" y="1144420"/>
            <a:ext cx="8658831" cy="13568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30200" algn="l" rtl="0">
              <a:lnSpc>
                <a:spcPct val="1637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- Paragraph - Bullets - Left Blue Rectangle Logo">
  <p:cSld name="1_Content with Caption 7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98"/>
          <p:cNvSpPr/>
          <p:nvPr/>
        </p:nvSpPr>
        <p:spPr>
          <a:xfrm>
            <a:off x="-19075" y="3571950"/>
            <a:ext cx="2463900" cy="1600200"/>
          </a:xfrm>
          <a:prstGeom prst="rtTriangle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" name="Google Shape;16;p9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0914" y="4381575"/>
            <a:ext cx="1031481" cy="620513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98"/>
          <p:cNvSpPr txBox="1">
            <a:spLocks noGrp="1"/>
          </p:cNvSpPr>
          <p:nvPr>
            <p:ph type="ctrTitle"/>
          </p:nvPr>
        </p:nvSpPr>
        <p:spPr>
          <a:xfrm>
            <a:off x="276447" y="264645"/>
            <a:ext cx="5954232" cy="552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B5C"/>
              </a:buClr>
              <a:buSzPts val="2500"/>
              <a:buFont typeface="Open Sans SemiBold"/>
              <a:buNone/>
              <a:defRPr sz="3000" b="1" i="0" u="none" strike="noStrike" cap="none">
                <a:solidFill>
                  <a:srgbClr val="002D6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Google Shape;18;p98"/>
          <p:cNvSpPr txBox="1">
            <a:spLocks noGrp="1"/>
          </p:cNvSpPr>
          <p:nvPr>
            <p:ph type="body" idx="1"/>
          </p:nvPr>
        </p:nvSpPr>
        <p:spPr>
          <a:xfrm>
            <a:off x="457200" y="1100138"/>
            <a:ext cx="5657850" cy="971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Google Shape;19;p98"/>
          <p:cNvSpPr txBox="1">
            <a:spLocks noGrp="1"/>
          </p:cNvSpPr>
          <p:nvPr>
            <p:ph type="body" idx="2"/>
          </p:nvPr>
        </p:nvSpPr>
        <p:spPr>
          <a:xfrm>
            <a:off x="457200" y="2371726"/>
            <a:ext cx="5657850" cy="971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-Paragraph - Bullets - Right Photo Slide">
  <p:cSld name="1_Content with Caption_1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g25a7b4991b8_0_79"/>
          <p:cNvSpPr>
            <a:spLocks noGrp="1"/>
          </p:cNvSpPr>
          <p:nvPr>
            <p:ph type="pic" idx="2"/>
          </p:nvPr>
        </p:nvSpPr>
        <p:spPr>
          <a:xfrm>
            <a:off x="6398250" y="-9375"/>
            <a:ext cx="27648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22" name="Google Shape;22;g25a7b4991b8_0_79"/>
          <p:cNvSpPr/>
          <p:nvPr/>
        </p:nvSpPr>
        <p:spPr>
          <a:xfrm>
            <a:off x="-19075" y="3571950"/>
            <a:ext cx="2463900" cy="1600200"/>
          </a:xfrm>
          <a:prstGeom prst="rtTriangle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g25a7b4991b8_0_7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0914" y="4381575"/>
            <a:ext cx="1031481" cy="620513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g25a7b4991b8_0_79"/>
          <p:cNvSpPr txBox="1">
            <a:spLocks noGrp="1"/>
          </p:cNvSpPr>
          <p:nvPr>
            <p:ph type="body" idx="1"/>
          </p:nvPr>
        </p:nvSpPr>
        <p:spPr>
          <a:xfrm>
            <a:off x="457200" y="1029365"/>
            <a:ext cx="5658000" cy="217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Google Shape;25;g25a7b4991b8_0_79"/>
          <p:cNvSpPr txBox="1">
            <a:spLocks noGrp="1"/>
          </p:cNvSpPr>
          <p:nvPr>
            <p:ph type="body" idx="3"/>
          </p:nvPr>
        </p:nvSpPr>
        <p:spPr>
          <a:xfrm>
            <a:off x="457200" y="2338225"/>
            <a:ext cx="5658000" cy="243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45700" anchor="t" anchorCtr="0">
            <a:noAutofit/>
          </a:bodyPr>
          <a:lstStyle>
            <a:lvl1pPr marL="4572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◼"/>
              <a:defRPr sz="1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➢"/>
              <a:defRPr sz="16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○"/>
              <a:defRPr sz="16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  <a:defRPr sz="16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◆"/>
              <a:defRPr sz="16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➢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■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◆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Google Shape;26;g25a7b4991b8_0_79"/>
          <p:cNvSpPr txBox="1">
            <a:spLocks noGrp="1"/>
          </p:cNvSpPr>
          <p:nvPr>
            <p:ph type="ctrTitle"/>
          </p:nvPr>
        </p:nvSpPr>
        <p:spPr>
          <a:xfrm>
            <a:off x="276450" y="264650"/>
            <a:ext cx="6000600" cy="55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B5C"/>
              </a:buClr>
              <a:buSzPts val="2500"/>
              <a:buFont typeface="Open Sans SemiBold"/>
              <a:buNone/>
              <a:defRPr sz="3000" b="1" i="0" u="none" strike="noStrike" cap="none">
                <a:solidFill>
                  <a:srgbClr val="002D6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 You For Participating Slide">
  <p:cSld name="13_Title Slide_1">
    <p:bg>
      <p:bgPr>
        <a:solidFill>
          <a:srgbClr val="002D62"/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oogle Shape;28;g22c9fdee9e6_1_122"/>
          <p:cNvPicPr preferRelativeResize="0"/>
          <p:nvPr/>
        </p:nvPicPr>
        <p:blipFill rotWithShape="1">
          <a:blip r:embed="rId2">
            <a:alphaModFix/>
          </a:blip>
          <a:srcRect l="417" r="238"/>
          <a:stretch/>
        </p:blipFill>
        <p:spPr>
          <a:xfrm>
            <a:off x="-7625" y="-19075"/>
            <a:ext cx="9180198" cy="5171068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g22c9fdee9e6_1_122"/>
          <p:cNvSpPr/>
          <p:nvPr/>
        </p:nvSpPr>
        <p:spPr>
          <a:xfrm>
            <a:off x="-9550" y="3894364"/>
            <a:ext cx="9180300" cy="981886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nect With Us Slide">
  <p:cSld name="4_Title Slide 12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oogle Shape;31;p51"/>
          <p:cNvPicPr preferRelativeResize="0"/>
          <p:nvPr/>
        </p:nvPicPr>
        <p:blipFill rotWithShape="1">
          <a:blip r:embed="rId2">
            <a:alphaModFix/>
          </a:blip>
          <a:srcRect l="417" r="238"/>
          <a:stretch/>
        </p:blipFill>
        <p:spPr>
          <a:xfrm>
            <a:off x="-7625" y="-19075"/>
            <a:ext cx="9180198" cy="5171068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51"/>
          <p:cNvSpPr/>
          <p:nvPr/>
        </p:nvSpPr>
        <p:spPr>
          <a:xfrm>
            <a:off x="-9550" y="3543300"/>
            <a:ext cx="2463900" cy="1600200"/>
          </a:xfrm>
          <a:prstGeom prst="rtTriangle">
            <a:avLst/>
          </a:prstGeom>
          <a:solidFill>
            <a:srgbClr val="D1124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51"/>
          <p:cNvSpPr/>
          <p:nvPr/>
        </p:nvSpPr>
        <p:spPr>
          <a:xfrm rot="10800000">
            <a:off x="6699050" y="-10609"/>
            <a:ext cx="2463900" cy="1600200"/>
          </a:xfrm>
          <a:prstGeom prst="rtTriangle">
            <a:avLst/>
          </a:prstGeom>
          <a:solidFill>
            <a:srgbClr val="D1124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" name="Google Shape;34;p5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0464" y="4390950"/>
            <a:ext cx="1031481" cy="6205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ragraph - Bullets - Right Photo Slide">
  <p:cSld name="1_Content with Ca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8"/>
          <p:cNvSpPr>
            <a:spLocks noGrp="1"/>
          </p:cNvSpPr>
          <p:nvPr>
            <p:ph type="pic" idx="2"/>
          </p:nvPr>
        </p:nvSpPr>
        <p:spPr>
          <a:xfrm>
            <a:off x="6398250" y="-9375"/>
            <a:ext cx="27648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37" name="Google Shape;37;p88"/>
          <p:cNvSpPr/>
          <p:nvPr/>
        </p:nvSpPr>
        <p:spPr>
          <a:xfrm>
            <a:off x="-19075" y="3571950"/>
            <a:ext cx="2463900" cy="1600200"/>
          </a:xfrm>
          <a:prstGeom prst="rtTriangle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" name="Google Shape;38;p8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0914" y="4381575"/>
            <a:ext cx="1031481" cy="620513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88"/>
          <p:cNvSpPr txBox="1">
            <a:spLocks noGrp="1"/>
          </p:cNvSpPr>
          <p:nvPr>
            <p:ph type="body" idx="1"/>
          </p:nvPr>
        </p:nvSpPr>
        <p:spPr>
          <a:xfrm>
            <a:off x="457200" y="543563"/>
            <a:ext cx="5658000" cy="9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" name="Google Shape;40;p88"/>
          <p:cNvSpPr txBox="1">
            <a:spLocks noGrp="1"/>
          </p:cNvSpPr>
          <p:nvPr>
            <p:ph type="body" idx="3"/>
          </p:nvPr>
        </p:nvSpPr>
        <p:spPr>
          <a:xfrm>
            <a:off x="457200" y="2128675"/>
            <a:ext cx="5658000" cy="243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45700" anchor="t" anchorCtr="0">
            <a:noAutofit/>
          </a:bodyPr>
          <a:lstStyle>
            <a:lvl1pPr marL="4572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◼"/>
              <a:defRPr sz="1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➢"/>
              <a:defRPr sz="16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○"/>
              <a:defRPr sz="16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  <a:defRPr sz="16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◆"/>
              <a:defRPr sz="16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➢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■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◆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- Paragraph - Bullets - Right Red Triangle Logo">
  <p:cSld name="4_Title Slide 18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oogle Shape;42;p71"/>
          <p:cNvPicPr preferRelativeResize="0"/>
          <p:nvPr/>
        </p:nvPicPr>
        <p:blipFill rotWithShape="1">
          <a:blip r:embed="rId2">
            <a:alphaModFix amt="5000"/>
          </a:blip>
          <a:srcRect l="13906" b="4966"/>
          <a:stretch/>
        </p:blipFill>
        <p:spPr>
          <a:xfrm>
            <a:off x="1" y="264647"/>
            <a:ext cx="4063015" cy="4878855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71"/>
          <p:cNvSpPr txBox="1">
            <a:spLocks noGrp="1"/>
          </p:cNvSpPr>
          <p:nvPr>
            <p:ph type="ctrTitle"/>
          </p:nvPr>
        </p:nvSpPr>
        <p:spPr>
          <a:xfrm>
            <a:off x="276447" y="264645"/>
            <a:ext cx="8591107" cy="552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B5C"/>
              </a:buClr>
              <a:buSzPts val="2500"/>
              <a:buFont typeface="Open Sans SemiBold"/>
              <a:buNone/>
              <a:defRPr sz="3000" b="1" i="0" u="none" strike="noStrike" cap="none">
                <a:solidFill>
                  <a:srgbClr val="002D6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" name="Google Shape;44;p71"/>
          <p:cNvSpPr/>
          <p:nvPr/>
        </p:nvSpPr>
        <p:spPr>
          <a:xfrm flipH="1">
            <a:off x="6689650" y="3562375"/>
            <a:ext cx="2463900" cy="1600200"/>
          </a:xfrm>
          <a:prstGeom prst="rtTriangle">
            <a:avLst/>
          </a:prstGeom>
          <a:solidFill>
            <a:srgbClr val="D1124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5" name="Google Shape;45;p7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31980" y="4419602"/>
            <a:ext cx="1031481" cy="620513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71"/>
          <p:cNvSpPr txBox="1">
            <a:spLocks noGrp="1"/>
          </p:cNvSpPr>
          <p:nvPr>
            <p:ph type="body" idx="1"/>
          </p:nvPr>
        </p:nvSpPr>
        <p:spPr>
          <a:xfrm>
            <a:off x="457200" y="1100138"/>
            <a:ext cx="5657850" cy="971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" name="Google Shape;47;p71"/>
          <p:cNvSpPr txBox="1">
            <a:spLocks noGrp="1"/>
          </p:cNvSpPr>
          <p:nvPr>
            <p:ph type="body" idx="2"/>
          </p:nvPr>
        </p:nvSpPr>
        <p:spPr>
          <a:xfrm>
            <a:off x="457200" y="2371726"/>
            <a:ext cx="5657850" cy="971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- Paragraph - Bullets">
  <p:cSld name="1_Content with Caption 2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0"/>
          <p:cNvSpPr txBox="1">
            <a:spLocks noGrp="1"/>
          </p:cNvSpPr>
          <p:nvPr>
            <p:ph type="ctrTitle"/>
          </p:nvPr>
        </p:nvSpPr>
        <p:spPr>
          <a:xfrm>
            <a:off x="276447" y="264645"/>
            <a:ext cx="5954232" cy="552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B5C"/>
              </a:buClr>
              <a:buSzPts val="2500"/>
              <a:buFont typeface="Open Sans SemiBold"/>
              <a:buNone/>
              <a:defRPr sz="3000" b="1" i="0" u="none" strike="noStrike" cap="none">
                <a:solidFill>
                  <a:srgbClr val="002D6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" name="Google Shape;50;p90"/>
          <p:cNvSpPr txBox="1">
            <a:spLocks noGrp="1"/>
          </p:cNvSpPr>
          <p:nvPr>
            <p:ph type="body" idx="1"/>
          </p:nvPr>
        </p:nvSpPr>
        <p:spPr>
          <a:xfrm>
            <a:off x="457200" y="1100138"/>
            <a:ext cx="5657850" cy="971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" name="Google Shape;51;p90"/>
          <p:cNvSpPr txBox="1">
            <a:spLocks noGrp="1"/>
          </p:cNvSpPr>
          <p:nvPr>
            <p:ph type="body" idx="2"/>
          </p:nvPr>
        </p:nvSpPr>
        <p:spPr>
          <a:xfrm>
            <a:off x="457200" y="2371726"/>
            <a:ext cx="5657850" cy="971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customXml" Target="../ink/ink1.xml"/><Relationship Id="rId4" Type="http://schemas.openxmlformats.org/officeDocument/2006/relationships/image" Target="../media/image2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customXml" Target="../ink/ink2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"/>
          <p:cNvSpPr/>
          <p:nvPr/>
        </p:nvSpPr>
        <p:spPr>
          <a:xfrm>
            <a:off x="2763078" y="4579088"/>
            <a:ext cx="6380922" cy="56441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8" name="Google Shape;68;p2"/>
          <p:cNvPicPr preferRelativeResize="0"/>
          <p:nvPr/>
        </p:nvPicPr>
        <p:blipFill rotWithShape="1">
          <a:blip r:embed="rId3">
            <a:alphaModFix amt="20000"/>
          </a:blip>
          <a:srcRect r="21654" b="9304"/>
          <a:stretch/>
        </p:blipFill>
        <p:spPr>
          <a:xfrm>
            <a:off x="5052181" y="1"/>
            <a:ext cx="4091821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15937" y="436418"/>
            <a:ext cx="2763079" cy="1662198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2"/>
          <p:cNvSpPr txBox="1"/>
          <p:nvPr/>
        </p:nvSpPr>
        <p:spPr>
          <a:xfrm>
            <a:off x="3122925" y="2530225"/>
            <a:ext cx="5830800" cy="16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Setting Goals &amp; Managing Time 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to Grow Your Business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dirty="0">
                <a:solidFill>
                  <a:schemeClr val="lt1"/>
                </a:solidFill>
              </a:rPr>
              <a:t>December 10, 2024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dirty="0">
                <a:solidFill>
                  <a:schemeClr val="lt1"/>
                </a:solidFill>
              </a:rPr>
              <a:t>Nancy Sanders, Program Director, Maricopa SBDC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Sue Oliver, </a:t>
            </a:r>
            <a:r>
              <a:rPr lang="en-US" dirty="0">
                <a:solidFill>
                  <a:schemeClr val="lt1"/>
                </a:solidFill>
              </a:rPr>
              <a:t>Director, Pima SBDC &amp; Innovation</a:t>
            </a:r>
            <a:endParaRPr dirty="0"/>
          </a:p>
        </p:txBody>
      </p:sp>
      <p:pic>
        <p:nvPicPr>
          <p:cNvPr id="71" name="Google Shape;71;p2" descr="Exchanging ideas in the boardroom"/>
          <p:cNvPicPr preferRelativeResize="0"/>
          <p:nvPr/>
        </p:nvPicPr>
        <p:blipFill rotWithShape="1">
          <a:blip r:embed="rId5">
            <a:alphaModFix/>
          </a:blip>
          <a:srcRect l="32071" r="32071"/>
          <a:stretch/>
        </p:blipFill>
        <p:spPr>
          <a:xfrm>
            <a:off x="0" y="0"/>
            <a:ext cx="2763078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2"/>
          <p:cNvSpPr/>
          <p:nvPr/>
        </p:nvSpPr>
        <p:spPr>
          <a:xfrm>
            <a:off x="0" y="3740914"/>
            <a:ext cx="2159537" cy="1402586"/>
          </a:xfrm>
          <a:prstGeom prst="rtTriangle">
            <a:avLst/>
          </a:prstGeom>
          <a:solidFill>
            <a:srgbClr val="D1124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2"/>
          <p:cNvSpPr/>
          <p:nvPr/>
        </p:nvSpPr>
        <p:spPr>
          <a:xfrm rot="10800000">
            <a:off x="1440874" y="0"/>
            <a:ext cx="1322205" cy="872836"/>
          </a:xfrm>
          <a:prstGeom prst="rtTriangle">
            <a:avLst/>
          </a:prstGeom>
          <a:solidFill>
            <a:srgbClr val="D1124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5" name="Google Shape;75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994847" y="4655037"/>
            <a:ext cx="330310" cy="412514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593279" y="4645064"/>
            <a:ext cx="360434" cy="4224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5"/>
          <p:cNvSpPr txBox="1">
            <a:spLocks noGrp="1"/>
          </p:cNvSpPr>
          <p:nvPr>
            <p:ph type="ctrTitle"/>
          </p:nvPr>
        </p:nvSpPr>
        <p:spPr>
          <a:xfrm>
            <a:off x="276447" y="188445"/>
            <a:ext cx="8591100" cy="55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B5C"/>
              </a:buClr>
              <a:buSzPts val="2500"/>
              <a:buFont typeface="Open Sans SemiBold"/>
              <a:buNone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What Is Your 2025 Profitability Goal?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25"/>
          <p:cNvSpPr txBox="1">
            <a:spLocks noGrp="1"/>
          </p:cNvSpPr>
          <p:nvPr>
            <p:ph type="body" idx="1"/>
          </p:nvPr>
        </p:nvSpPr>
        <p:spPr>
          <a:xfrm>
            <a:off x="774344" y="1055450"/>
            <a:ext cx="7766983" cy="377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00050" lvl="0" indent="-282575" algn="l" rtl="0">
              <a:lnSpc>
                <a:spcPct val="141250"/>
              </a:lnSpc>
              <a:spcBef>
                <a:spcPts val="0"/>
              </a:spcBef>
              <a:spcAft>
                <a:spcPts val="0"/>
              </a:spcAft>
              <a:buSzPts val="1550"/>
              <a:buFont typeface="Noto Sans Symbols"/>
              <a:buChar char="▪"/>
            </a:pPr>
            <a:r>
              <a:rPr lang="en-US" sz="2400" dirty="0">
                <a:solidFill>
                  <a:schemeClr val="tx1"/>
                </a:solidFill>
                <a:latin typeface="+mn-lt"/>
                <a:ea typeface="Arial"/>
                <a:cs typeface="Arial"/>
                <a:sym typeface="Arial"/>
              </a:rPr>
              <a:t>Invest in the Business          $50,000</a:t>
            </a:r>
            <a:endParaRPr sz="1400" dirty="0">
              <a:solidFill>
                <a:schemeClr val="tx1"/>
              </a:solidFill>
              <a:latin typeface="+mn-lt"/>
            </a:endParaRPr>
          </a:p>
          <a:p>
            <a:pPr marL="400050" lvl="0" indent="-282575" algn="l" rtl="0">
              <a:lnSpc>
                <a:spcPct val="141250"/>
              </a:lnSpc>
              <a:spcBef>
                <a:spcPts val="0"/>
              </a:spcBef>
              <a:spcAft>
                <a:spcPts val="0"/>
              </a:spcAft>
              <a:buSzPts val="1550"/>
              <a:buFont typeface="Noto Sans Symbols"/>
              <a:buChar char="▪"/>
            </a:pPr>
            <a:r>
              <a:rPr lang="en-US" sz="2400" dirty="0">
                <a:solidFill>
                  <a:schemeClr val="tx1"/>
                </a:solidFill>
                <a:latin typeface="+mn-lt"/>
                <a:ea typeface="Arial"/>
                <a:cs typeface="Arial"/>
                <a:sym typeface="Arial"/>
              </a:rPr>
              <a:t>Pay Down Debt                    $10,000                     </a:t>
            </a:r>
            <a:endParaRPr sz="1400" dirty="0">
              <a:solidFill>
                <a:schemeClr val="tx1"/>
              </a:solidFill>
              <a:latin typeface="+mn-lt"/>
            </a:endParaRPr>
          </a:p>
          <a:p>
            <a:pPr marL="400050" lvl="0" indent="-282575" algn="l" rtl="0">
              <a:lnSpc>
                <a:spcPct val="141250"/>
              </a:lnSpc>
              <a:spcBef>
                <a:spcPts val="0"/>
              </a:spcBef>
              <a:spcAft>
                <a:spcPts val="0"/>
              </a:spcAft>
              <a:buSzPts val="1550"/>
              <a:buFont typeface="Noto Sans Symbols"/>
              <a:buChar char="▪"/>
            </a:pPr>
            <a:r>
              <a:rPr lang="en-US" sz="2400" dirty="0">
                <a:solidFill>
                  <a:schemeClr val="tx1"/>
                </a:solidFill>
                <a:latin typeface="+mn-lt"/>
                <a:ea typeface="Arial"/>
                <a:cs typeface="Arial"/>
                <a:sym typeface="Arial"/>
              </a:rPr>
              <a:t>Pay Yourself                         </a:t>
            </a:r>
            <a:r>
              <a:rPr lang="en-US" sz="2400" u="sng" dirty="0">
                <a:solidFill>
                  <a:schemeClr val="tx1"/>
                </a:solidFill>
                <a:latin typeface="+mn-lt"/>
                <a:ea typeface="Arial"/>
                <a:cs typeface="Arial"/>
                <a:sym typeface="Arial"/>
              </a:rPr>
              <a:t>$50,000</a:t>
            </a:r>
            <a:endParaRPr sz="1400" dirty="0">
              <a:solidFill>
                <a:schemeClr val="tx1"/>
              </a:solidFill>
              <a:latin typeface="+mn-lt"/>
            </a:endParaRPr>
          </a:p>
          <a:p>
            <a:pPr marL="117475" lvl="0" indent="0" algn="l" rtl="0">
              <a:lnSpc>
                <a:spcPct val="141250"/>
              </a:lnSpc>
              <a:spcBef>
                <a:spcPts val="0"/>
              </a:spcBef>
              <a:spcAft>
                <a:spcPts val="0"/>
              </a:spcAft>
              <a:buSzPts val="1550"/>
              <a:buNone/>
            </a:pPr>
            <a:r>
              <a:rPr lang="en-US" sz="2400" i="1" dirty="0">
                <a:solidFill>
                  <a:schemeClr val="tx1"/>
                </a:solidFill>
                <a:latin typeface="+mn-lt"/>
                <a:ea typeface="Arial"/>
                <a:cs typeface="Arial"/>
                <a:sym typeface="Arial"/>
              </a:rPr>
              <a:t>                 Profit Goal            </a:t>
            </a:r>
            <a:r>
              <a:rPr lang="en-US" sz="2400" i="1" u="sng" dirty="0">
                <a:solidFill>
                  <a:schemeClr val="tx1"/>
                </a:solidFill>
                <a:latin typeface="+mn-lt"/>
                <a:ea typeface="Arial"/>
                <a:cs typeface="Arial"/>
                <a:sym typeface="Arial"/>
              </a:rPr>
              <a:t>$110,000</a:t>
            </a:r>
            <a:endParaRPr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21" name="Google Shape;121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5850" y="4356923"/>
            <a:ext cx="1031481" cy="6205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6"/>
          <p:cNvSpPr txBox="1">
            <a:spLocks noGrp="1"/>
          </p:cNvSpPr>
          <p:nvPr>
            <p:ph type="ctrTitle"/>
          </p:nvPr>
        </p:nvSpPr>
        <p:spPr>
          <a:xfrm>
            <a:off x="685800" y="3099352"/>
            <a:ext cx="7696200" cy="552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B5C"/>
              </a:buClr>
              <a:buSzPts val="2500"/>
              <a:buFont typeface="Open Sans SemiBold"/>
              <a:buNone/>
            </a:pPr>
            <a:r>
              <a:rPr lang="en-US" sz="2800" dirty="0">
                <a:latin typeface="+mj-lt"/>
              </a:rPr>
              <a:t>What Is Your Wildly Important Goal (WIG) in 2025?</a:t>
            </a:r>
            <a:br>
              <a:rPr lang="en-US" sz="3200" dirty="0">
                <a:latin typeface="+mj-lt"/>
              </a:rPr>
            </a:br>
            <a:br>
              <a:rPr lang="en-US" sz="3200" dirty="0">
                <a:latin typeface="+mj-lt"/>
              </a:rPr>
            </a:br>
            <a:r>
              <a:rPr lang="en-US" sz="2800" dirty="0">
                <a:latin typeface="+mj-lt"/>
              </a:rPr>
              <a:t>What Other Goals Support It?</a:t>
            </a:r>
            <a:endParaRPr sz="3200" dirty="0">
              <a:latin typeface="+mj-lt"/>
            </a:endParaRPr>
          </a:p>
        </p:txBody>
      </p:sp>
      <p:pic>
        <p:nvPicPr>
          <p:cNvPr id="128" name="Google Shape;128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0644" y="4359791"/>
            <a:ext cx="1030313" cy="6218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26" descr="Soccer ball and goal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70047" y="249207"/>
            <a:ext cx="2111953" cy="14079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7"/>
          <p:cNvSpPr txBox="1">
            <a:spLocks noGrp="1"/>
          </p:cNvSpPr>
          <p:nvPr>
            <p:ph type="ctrTitle"/>
          </p:nvPr>
        </p:nvSpPr>
        <p:spPr>
          <a:xfrm>
            <a:off x="276447" y="264645"/>
            <a:ext cx="8591107" cy="552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B5C"/>
              </a:buClr>
              <a:buSzPts val="2500"/>
              <a:buFont typeface="Open Sans SemiBold"/>
              <a:buNone/>
            </a:pPr>
            <a:r>
              <a:rPr lang="en-US" dirty="0">
                <a:latin typeface="+mn-lt"/>
              </a:rPr>
              <a:t>Goal Setting: Common Mistakes</a:t>
            </a:r>
            <a:endParaRPr dirty="0">
              <a:latin typeface="+mn-lt"/>
            </a:endParaRPr>
          </a:p>
        </p:txBody>
      </p:sp>
      <p:sp>
        <p:nvSpPr>
          <p:cNvPr id="135" name="Google Shape;135;p27"/>
          <p:cNvSpPr txBox="1">
            <a:spLocks noGrp="1"/>
          </p:cNvSpPr>
          <p:nvPr>
            <p:ph type="body" idx="2"/>
          </p:nvPr>
        </p:nvSpPr>
        <p:spPr>
          <a:xfrm>
            <a:off x="276447" y="922748"/>
            <a:ext cx="8658831" cy="3219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marR="0" lvl="0" indent="-330200" algn="l" rtl="0">
              <a:lnSpc>
                <a:spcPct val="1637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▪"/>
            </a:pPr>
            <a:r>
              <a:rPr lang="en-US" sz="2400" dirty="0">
                <a:solidFill>
                  <a:schemeClr val="tx1"/>
                </a:solidFill>
                <a:latin typeface="+mn-lt"/>
                <a:ea typeface="Arial"/>
                <a:cs typeface="Arial"/>
                <a:sym typeface="Arial"/>
              </a:rPr>
              <a:t>Too ambitious</a:t>
            </a:r>
            <a:endParaRPr dirty="0">
              <a:solidFill>
                <a:schemeClr val="tx1"/>
              </a:solidFill>
              <a:latin typeface="+mn-lt"/>
            </a:endParaRPr>
          </a:p>
          <a:p>
            <a:pPr marL="457200" marR="0" lvl="0" indent="-330200" algn="l" rtl="0">
              <a:lnSpc>
                <a:spcPct val="1637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▪"/>
            </a:pPr>
            <a:r>
              <a:rPr lang="en-US" sz="2400" dirty="0">
                <a:solidFill>
                  <a:schemeClr val="tx1"/>
                </a:solidFill>
                <a:latin typeface="+mn-lt"/>
                <a:ea typeface="Arial"/>
                <a:cs typeface="Arial"/>
                <a:sym typeface="Arial"/>
              </a:rPr>
              <a:t>Not ambitious enough</a:t>
            </a:r>
            <a:endParaRPr dirty="0">
              <a:solidFill>
                <a:schemeClr val="tx1"/>
              </a:solidFill>
              <a:latin typeface="+mn-lt"/>
            </a:endParaRPr>
          </a:p>
          <a:p>
            <a:pPr marL="457200" marR="0" lvl="0" indent="-330200" algn="l" rtl="0">
              <a:lnSpc>
                <a:spcPct val="1637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▪"/>
            </a:pPr>
            <a:r>
              <a:rPr lang="en-US" sz="2400" dirty="0">
                <a:solidFill>
                  <a:schemeClr val="tx1"/>
                </a:solidFill>
                <a:latin typeface="+mn-lt"/>
                <a:ea typeface="Arial"/>
                <a:cs typeface="Arial"/>
                <a:sym typeface="Arial"/>
              </a:rPr>
              <a:t>Vague</a:t>
            </a:r>
            <a:endParaRPr dirty="0">
              <a:solidFill>
                <a:schemeClr val="tx1"/>
              </a:solidFill>
              <a:latin typeface="+mn-lt"/>
            </a:endParaRPr>
          </a:p>
          <a:p>
            <a:pPr marL="457200" marR="0" lvl="0" indent="-330200" algn="l" rtl="0">
              <a:lnSpc>
                <a:spcPct val="1637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▪"/>
            </a:pPr>
            <a:r>
              <a:rPr lang="en-US" sz="2400" dirty="0">
                <a:solidFill>
                  <a:schemeClr val="tx1"/>
                </a:solidFill>
                <a:latin typeface="+mn-lt"/>
                <a:ea typeface="Arial"/>
                <a:cs typeface="Arial"/>
                <a:sym typeface="Arial"/>
              </a:rPr>
              <a:t>No deadline or accountability</a:t>
            </a:r>
            <a:endParaRPr dirty="0">
              <a:solidFill>
                <a:schemeClr val="tx1"/>
              </a:solidFill>
              <a:latin typeface="+mn-lt"/>
            </a:endParaRPr>
          </a:p>
          <a:p>
            <a:pPr marL="457200" marR="0" lvl="0" indent="-330200" algn="l" rtl="0">
              <a:lnSpc>
                <a:spcPct val="1637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▪"/>
            </a:pPr>
            <a:r>
              <a:rPr lang="en-US" sz="2400" dirty="0">
                <a:solidFill>
                  <a:schemeClr val="tx1"/>
                </a:solidFill>
                <a:latin typeface="+mn-lt"/>
                <a:ea typeface="Arial"/>
                <a:cs typeface="Arial"/>
                <a:sym typeface="Arial"/>
              </a:rPr>
              <a:t>Not inspiring</a:t>
            </a:r>
            <a:endParaRPr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36" name="Google Shape;136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2934" y="4345936"/>
            <a:ext cx="1030313" cy="6218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8"/>
          <p:cNvSpPr txBox="1">
            <a:spLocks noGrp="1"/>
          </p:cNvSpPr>
          <p:nvPr>
            <p:ph type="ctrTitle"/>
          </p:nvPr>
        </p:nvSpPr>
        <p:spPr>
          <a:xfrm>
            <a:off x="276447" y="264645"/>
            <a:ext cx="8591107" cy="552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B5C"/>
              </a:buClr>
              <a:buSzPts val="2500"/>
              <a:buFont typeface="Open Sans SemiBold"/>
              <a:buNone/>
            </a:pPr>
            <a:r>
              <a:rPr lang="en-US" dirty="0">
                <a:solidFill>
                  <a:srgbClr val="002060"/>
                </a:solidFill>
                <a:latin typeface="+mn-lt"/>
              </a:rPr>
              <a:t>Goal Setting: Best Practices</a:t>
            </a:r>
            <a:endParaRPr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42" name="Google Shape;142;p28"/>
          <p:cNvSpPr txBox="1">
            <a:spLocks noGrp="1"/>
          </p:cNvSpPr>
          <p:nvPr>
            <p:ph type="body" idx="2"/>
          </p:nvPr>
        </p:nvSpPr>
        <p:spPr>
          <a:xfrm>
            <a:off x="276447" y="922748"/>
            <a:ext cx="8658831" cy="3219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marR="0" lvl="0" indent="-330200" algn="l" rtl="0">
              <a:lnSpc>
                <a:spcPct val="1637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▪"/>
            </a:pPr>
            <a:r>
              <a:rPr lang="en-US" sz="2400" dirty="0">
                <a:solidFill>
                  <a:schemeClr val="tx1"/>
                </a:solidFill>
                <a:latin typeface="+mn-lt"/>
                <a:ea typeface="Arial"/>
                <a:cs typeface="Arial"/>
                <a:sym typeface="Arial"/>
              </a:rPr>
              <a:t>Write them down!</a:t>
            </a:r>
            <a:endParaRPr dirty="0">
              <a:solidFill>
                <a:schemeClr val="tx1"/>
              </a:solidFill>
              <a:latin typeface="+mn-lt"/>
            </a:endParaRPr>
          </a:p>
          <a:p>
            <a:pPr marL="457200" marR="0" lvl="0" indent="-330200" algn="l" rtl="0">
              <a:lnSpc>
                <a:spcPct val="1637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▪"/>
            </a:pPr>
            <a:r>
              <a:rPr lang="en-US" sz="2400" dirty="0">
                <a:solidFill>
                  <a:schemeClr val="tx1"/>
                </a:solidFill>
                <a:latin typeface="+mn-lt"/>
                <a:ea typeface="Arial"/>
                <a:cs typeface="Arial"/>
                <a:sym typeface="Arial"/>
              </a:rPr>
              <a:t>Share/communicate them</a:t>
            </a:r>
            <a:endParaRPr dirty="0">
              <a:solidFill>
                <a:schemeClr val="tx1"/>
              </a:solidFill>
              <a:latin typeface="+mn-lt"/>
            </a:endParaRPr>
          </a:p>
          <a:p>
            <a:pPr marL="457200" marR="0" lvl="0" indent="-330200" algn="l" rtl="0">
              <a:lnSpc>
                <a:spcPct val="1637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▪"/>
            </a:pPr>
            <a:r>
              <a:rPr lang="en-US" sz="2400" dirty="0">
                <a:solidFill>
                  <a:schemeClr val="tx1"/>
                </a:solidFill>
                <a:latin typeface="+mn-lt"/>
                <a:ea typeface="Arial"/>
                <a:cs typeface="Arial"/>
                <a:sym typeface="Arial"/>
              </a:rPr>
              <a:t>Track them</a:t>
            </a:r>
            <a:endParaRPr dirty="0">
              <a:solidFill>
                <a:schemeClr val="tx1"/>
              </a:solidFill>
              <a:latin typeface="+mn-lt"/>
            </a:endParaRPr>
          </a:p>
          <a:p>
            <a:pPr marL="457200" marR="0" lvl="0" indent="-330200" algn="l" rtl="0">
              <a:lnSpc>
                <a:spcPct val="1637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▪"/>
            </a:pPr>
            <a:r>
              <a:rPr lang="en-US" sz="2400" dirty="0">
                <a:solidFill>
                  <a:schemeClr val="tx1"/>
                </a:solidFill>
                <a:latin typeface="+mn-lt"/>
                <a:ea typeface="Arial"/>
                <a:cs typeface="Arial"/>
                <a:sym typeface="Arial"/>
              </a:rPr>
              <a:t>Revise/update them</a:t>
            </a:r>
            <a:endParaRPr dirty="0">
              <a:solidFill>
                <a:schemeClr val="tx1"/>
              </a:solidFill>
              <a:latin typeface="+mn-lt"/>
            </a:endParaRPr>
          </a:p>
          <a:p>
            <a:pPr marL="457200" marR="0" lvl="0" indent="-330200" algn="l" rtl="0">
              <a:lnSpc>
                <a:spcPct val="1637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▪"/>
            </a:pPr>
            <a:r>
              <a:rPr lang="en-US" sz="2400" dirty="0">
                <a:solidFill>
                  <a:schemeClr val="tx1"/>
                </a:solidFill>
                <a:latin typeface="+mn-lt"/>
                <a:ea typeface="Arial"/>
                <a:cs typeface="Arial"/>
                <a:sym typeface="Arial"/>
              </a:rPr>
              <a:t>Make time for them</a:t>
            </a:r>
            <a:endParaRPr dirty="0">
              <a:solidFill>
                <a:schemeClr val="tx1"/>
              </a:solidFill>
              <a:latin typeface="+mn-lt"/>
            </a:endParaRPr>
          </a:p>
          <a:p>
            <a:pPr marL="127000" lvl="0" indent="0" algn="l" rtl="0">
              <a:lnSpc>
                <a:spcPct val="16375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 sz="2400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3" name="Google Shape;143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2934" y="4345936"/>
            <a:ext cx="1030313" cy="6218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30"/>
          <p:cNvSpPr txBox="1">
            <a:spLocks noGrp="1"/>
          </p:cNvSpPr>
          <p:nvPr>
            <p:ph type="ctrTitle"/>
          </p:nvPr>
        </p:nvSpPr>
        <p:spPr>
          <a:xfrm>
            <a:off x="1135428" y="2279250"/>
            <a:ext cx="7329699" cy="552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B5C"/>
              </a:buClr>
              <a:buSzPts val="2500"/>
              <a:buFont typeface="Open Sans SemiBold"/>
              <a:buNone/>
            </a:pPr>
            <a:r>
              <a:rPr lang="en-US" sz="3200" dirty="0">
                <a:latin typeface="+mj-lt"/>
              </a:rPr>
              <a:t>When I Say “Time Management,” </a:t>
            </a:r>
            <a:br>
              <a:rPr lang="en-US" sz="3200" dirty="0">
                <a:latin typeface="+mj-lt"/>
              </a:rPr>
            </a:br>
            <a:br>
              <a:rPr lang="en-US" sz="3200" dirty="0">
                <a:latin typeface="+mj-lt"/>
              </a:rPr>
            </a:br>
            <a:r>
              <a:rPr lang="en-US" sz="3200" dirty="0">
                <a:latin typeface="+mj-lt"/>
              </a:rPr>
              <a:t>      You Say…?</a:t>
            </a:r>
            <a:endParaRPr dirty="0">
              <a:latin typeface="+mj-lt"/>
            </a:endParaRPr>
          </a:p>
        </p:txBody>
      </p:sp>
      <p:pic>
        <p:nvPicPr>
          <p:cNvPr id="149" name="Google Shape;149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0644" y="4359791"/>
            <a:ext cx="1030313" cy="6218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30" descr="Stressed businessma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11413" y="2831524"/>
            <a:ext cx="2472468" cy="161059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E4C2081-D535-122A-B89E-A40C3B609B42}"/>
                  </a:ext>
                </a:extLst>
              </p14:cNvPr>
              <p14:cNvContentPartPr/>
              <p14:nvPr/>
            </p14:nvContentPartPr>
            <p14:xfrm>
              <a:off x="1374805" y="1684061"/>
              <a:ext cx="36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E4C2081-D535-122A-B89E-A40C3B609B4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365805" y="1675421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2"/>
          <p:cNvSpPr txBox="1">
            <a:spLocks noGrp="1"/>
          </p:cNvSpPr>
          <p:nvPr>
            <p:ph type="ctrTitle"/>
          </p:nvPr>
        </p:nvSpPr>
        <p:spPr>
          <a:xfrm>
            <a:off x="221445" y="161473"/>
            <a:ext cx="8591107" cy="552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B5C"/>
              </a:buClr>
              <a:buSzPts val="2500"/>
              <a:buFont typeface="Open Sans SemiBold"/>
              <a:buNone/>
            </a:pPr>
            <a:r>
              <a:rPr lang="en-US" dirty="0">
                <a:latin typeface="+mj-lt"/>
              </a:rPr>
              <a:t>Where Do You Spend Your Time?</a:t>
            </a:r>
            <a:endParaRPr dirty="0">
              <a:latin typeface="+mj-lt"/>
            </a:endParaRPr>
          </a:p>
        </p:txBody>
      </p:sp>
      <p:pic>
        <p:nvPicPr>
          <p:cNvPr id="165" name="Google Shape;165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25264" y="816919"/>
            <a:ext cx="5948027" cy="3988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0396" y="4325154"/>
            <a:ext cx="1030313" cy="621846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32"/>
          <p:cNvSpPr txBox="1"/>
          <p:nvPr/>
        </p:nvSpPr>
        <p:spPr>
          <a:xfrm>
            <a:off x="4572000" y="4908619"/>
            <a:ext cx="4572000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Source: The 7 Habits of Highly Effective People by Stephen Covey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2"/>
          <p:cNvSpPr txBox="1">
            <a:spLocks noGrp="1"/>
          </p:cNvSpPr>
          <p:nvPr>
            <p:ph type="ctrTitle"/>
          </p:nvPr>
        </p:nvSpPr>
        <p:spPr>
          <a:xfrm>
            <a:off x="221445" y="161473"/>
            <a:ext cx="8591107" cy="552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B5C"/>
              </a:buClr>
              <a:buSzPts val="2500"/>
              <a:buFont typeface="Open Sans SemiBold"/>
              <a:buNone/>
            </a:pPr>
            <a:r>
              <a:rPr lang="en-US" dirty="0">
                <a:latin typeface="+mj-lt"/>
              </a:rPr>
              <a:t>Where Do You Spend Your Time?</a:t>
            </a:r>
            <a:endParaRPr dirty="0">
              <a:latin typeface="+mj-lt"/>
            </a:endParaRPr>
          </a:p>
        </p:txBody>
      </p:sp>
      <p:pic>
        <p:nvPicPr>
          <p:cNvPr id="165" name="Google Shape;165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25264" y="816919"/>
            <a:ext cx="5948027" cy="3988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0396" y="4325154"/>
            <a:ext cx="1030313" cy="621846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32"/>
          <p:cNvSpPr txBox="1"/>
          <p:nvPr/>
        </p:nvSpPr>
        <p:spPr>
          <a:xfrm>
            <a:off x="4572000" y="4908619"/>
            <a:ext cx="4572000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Source: The 7 Habits of Highly Effective People by Stephen Covey</a:t>
            </a:r>
            <a:endParaRPr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F2E6675-AAD5-3EE4-3A8D-0E6C1F7A5FDE}"/>
                  </a:ext>
                </a:extLst>
              </p14:cNvPr>
              <p14:cNvContentPartPr/>
              <p14:nvPr/>
            </p14:nvContentPartPr>
            <p14:xfrm>
              <a:off x="2851885" y="1588082"/>
              <a:ext cx="4849560" cy="28807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F2E6675-AAD5-3EE4-3A8D-0E6C1F7A5FD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843245" y="1579082"/>
                <a:ext cx="4867200" cy="2898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499968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3"/>
          <p:cNvSpPr txBox="1">
            <a:spLocks noGrp="1"/>
          </p:cNvSpPr>
          <p:nvPr>
            <p:ph type="ctrTitle"/>
          </p:nvPr>
        </p:nvSpPr>
        <p:spPr>
          <a:xfrm>
            <a:off x="276447" y="264645"/>
            <a:ext cx="8591107" cy="552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B5C"/>
              </a:buClr>
              <a:buSzPts val="2500"/>
              <a:buFont typeface="Open Sans SemiBold"/>
              <a:buNone/>
            </a:pPr>
            <a:r>
              <a:rPr lang="en-US" sz="2800" dirty="0">
                <a:latin typeface="+mj-lt"/>
              </a:rPr>
              <a:t>Where Do You Need/Want to Spend Time?</a:t>
            </a:r>
            <a:endParaRPr dirty="0">
              <a:latin typeface="+mj-lt"/>
            </a:endParaRPr>
          </a:p>
        </p:txBody>
      </p:sp>
      <p:sp>
        <p:nvSpPr>
          <p:cNvPr id="173" name="Google Shape;173;p33"/>
          <p:cNvSpPr txBox="1"/>
          <p:nvPr/>
        </p:nvSpPr>
        <p:spPr>
          <a:xfrm>
            <a:off x="762000" y="1219201"/>
            <a:ext cx="7800109" cy="3139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"Quadrant II is the heart of effective personal management. It deals with things like building relationships, writing a personal mission statement, long-range planning, exercising, preventive maintenance, preparation -- all those things we know we need to do, but somehow seldom get around to doing, because they aren't urgent. To paraphrase Peter Drucker, effective people are not problem-minded; they're opportunity-minded. They feed opportunities and starve problems. They think preventively. They have genuine Quadrant I crises and emergencies that require their immediate attention, but the number is comparatively small.“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4" name="Google Shape;174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6007" y="4359790"/>
            <a:ext cx="1030313" cy="621846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33"/>
          <p:cNvSpPr txBox="1"/>
          <p:nvPr/>
        </p:nvSpPr>
        <p:spPr>
          <a:xfrm>
            <a:off x="4572000" y="4908619"/>
            <a:ext cx="4572000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Source: The 7 Habits of Highly Effective People by Stephen Covey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4"/>
          <p:cNvSpPr txBox="1">
            <a:spLocks noGrp="1"/>
          </p:cNvSpPr>
          <p:nvPr>
            <p:ph type="ctrTitle"/>
          </p:nvPr>
        </p:nvSpPr>
        <p:spPr>
          <a:xfrm>
            <a:off x="276447" y="264645"/>
            <a:ext cx="8591107" cy="552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B5C"/>
              </a:buClr>
              <a:buSzPts val="2500"/>
              <a:buFont typeface="Open Sans SemiBold"/>
              <a:buNone/>
            </a:pPr>
            <a:r>
              <a:rPr lang="en-US" dirty="0">
                <a:latin typeface="+mj-lt"/>
              </a:rPr>
              <a:t>Where Do You Need/Want to Spend Time?</a:t>
            </a:r>
            <a:endParaRPr dirty="0">
              <a:latin typeface="+mj-lt"/>
            </a:endParaRPr>
          </a:p>
        </p:txBody>
      </p:sp>
      <p:pic>
        <p:nvPicPr>
          <p:cNvPr id="181" name="Google Shape;181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25264" y="816919"/>
            <a:ext cx="5948027" cy="3988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0396" y="4325154"/>
            <a:ext cx="1030313" cy="621846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34"/>
          <p:cNvSpPr txBox="1"/>
          <p:nvPr/>
        </p:nvSpPr>
        <p:spPr>
          <a:xfrm>
            <a:off x="4572000" y="4908619"/>
            <a:ext cx="4572000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Source: The 7 Habits of Highly Effective People by Stephen Covey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6"/>
          <p:cNvSpPr txBox="1">
            <a:spLocks noGrp="1"/>
          </p:cNvSpPr>
          <p:nvPr>
            <p:ph type="ctrTitle"/>
          </p:nvPr>
        </p:nvSpPr>
        <p:spPr>
          <a:xfrm>
            <a:off x="276447" y="264645"/>
            <a:ext cx="8591107" cy="552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B5C"/>
              </a:buClr>
              <a:buSzPts val="2500"/>
              <a:buFont typeface="Open Sans SemiBold"/>
              <a:buNone/>
            </a:pPr>
            <a:r>
              <a:rPr lang="en-US" dirty="0">
                <a:latin typeface="+mj-lt"/>
              </a:rPr>
              <a:t>Time Management: Best Practices</a:t>
            </a:r>
            <a:endParaRPr dirty="0">
              <a:latin typeface="+mj-lt"/>
            </a:endParaRPr>
          </a:p>
        </p:txBody>
      </p:sp>
      <p:sp>
        <p:nvSpPr>
          <p:cNvPr id="189" name="Google Shape;189;p36"/>
          <p:cNvSpPr txBox="1">
            <a:spLocks noGrp="1"/>
          </p:cNvSpPr>
          <p:nvPr>
            <p:ph type="body" idx="2"/>
          </p:nvPr>
        </p:nvSpPr>
        <p:spPr>
          <a:xfrm>
            <a:off x="994752" y="920305"/>
            <a:ext cx="8658831" cy="33028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25000" lnSpcReduction="20000"/>
          </a:bodyPr>
          <a:lstStyle/>
          <a:p>
            <a:pPr marL="457200" marR="0" lvl="0" indent="-330200" algn="l" rtl="0">
              <a:lnSpc>
                <a:spcPct val="1637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80000"/>
              <a:buFont typeface="Noto Sans Symbols"/>
              <a:buChar char="▪"/>
            </a:pPr>
            <a:r>
              <a:rPr lang="en-US" sz="8000" dirty="0">
                <a:latin typeface="+mn-lt"/>
                <a:ea typeface="Arial"/>
                <a:cs typeface="Arial"/>
                <a:sym typeface="Arial"/>
              </a:rPr>
              <a:t>Find your peak/golden time</a:t>
            </a:r>
            <a:endParaRPr dirty="0">
              <a:latin typeface="+mn-lt"/>
            </a:endParaRPr>
          </a:p>
          <a:p>
            <a:pPr marL="457200" marR="0" lvl="0" indent="-330200" algn="l" rtl="0">
              <a:lnSpc>
                <a:spcPct val="1637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80000"/>
              <a:buFont typeface="Noto Sans Symbols"/>
              <a:buChar char="▪"/>
            </a:pPr>
            <a:r>
              <a:rPr lang="en-US" sz="8000" dirty="0">
                <a:latin typeface="+mn-lt"/>
                <a:ea typeface="Arial"/>
                <a:cs typeface="Arial"/>
                <a:sym typeface="Arial"/>
              </a:rPr>
              <a:t>Plan your day</a:t>
            </a:r>
            <a:endParaRPr dirty="0">
              <a:latin typeface="+mn-lt"/>
            </a:endParaRPr>
          </a:p>
          <a:p>
            <a:pPr marL="457200" marR="0" lvl="0" indent="-330200" algn="l" rtl="0">
              <a:lnSpc>
                <a:spcPct val="1637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80000"/>
              <a:buFont typeface="Noto Sans Symbols"/>
              <a:buChar char="▪"/>
            </a:pPr>
            <a:r>
              <a:rPr lang="en-US" sz="8000" dirty="0">
                <a:latin typeface="+mn-lt"/>
                <a:ea typeface="Arial"/>
                <a:cs typeface="Arial"/>
                <a:sym typeface="Arial"/>
              </a:rPr>
              <a:t>Focus on one thing (vs. multi-tasking)</a:t>
            </a:r>
            <a:endParaRPr dirty="0">
              <a:latin typeface="+mn-lt"/>
            </a:endParaRPr>
          </a:p>
          <a:p>
            <a:pPr marL="457200" marR="0" lvl="0" indent="-330200" algn="l" rtl="0">
              <a:lnSpc>
                <a:spcPct val="1637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80000"/>
              <a:buFont typeface="Noto Sans Symbols"/>
              <a:buChar char="▪"/>
            </a:pPr>
            <a:r>
              <a:rPr lang="en-US" sz="8000" dirty="0">
                <a:latin typeface="+mn-lt"/>
                <a:ea typeface="Arial"/>
                <a:cs typeface="Arial"/>
                <a:sym typeface="Arial"/>
              </a:rPr>
              <a:t>Reduce distractions</a:t>
            </a:r>
            <a:endParaRPr dirty="0">
              <a:latin typeface="+mn-lt"/>
            </a:endParaRPr>
          </a:p>
          <a:p>
            <a:pPr marL="457200" marR="0" lvl="0" indent="-330200" algn="l" rtl="0">
              <a:lnSpc>
                <a:spcPct val="1637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80000"/>
              <a:buFont typeface="Noto Sans Symbols"/>
              <a:buChar char="▪"/>
            </a:pPr>
            <a:r>
              <a:rPr lang="en-US" sz="8000" dirty="0">
                <a:latin typeface="+mn-lt"/>
                <a:ea typeface="Arial"/>
                <a:cs typeface="Arial"/>
                <a:sym typeface="Arial"/>
              </a:rPr>
              <a:t>Rest/take breaks</a:t>
            </a:r>
            <a:endParaRPr dirty="0">
              <a:latin typeface="+mn-lt"/>
            </a:endParaRPr>
          </a:p>
          <a:p>
            <a:pPr marL="457200" marR="0" lvl="0" indent="-330200" algn="l" rtl="0">
              <a:lnSpc>
                <a:spcPct val="1637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80000"/>
              <a:buFont typeface="Noto Sans Symbols"/>
              <a:buChar char="▪"/>
            </a:pPr>
            <a:r>
              <a:rPr lang="en-US" sz="8000" dirty="0">
                <a:latin typeface="+mn-lt"/>
                <a:ea typeface="Arial"/>
                <a:cs typeface="Arial"/>
                <a:sym typeface="Arial"/>
              </a:rPr>
              <a:t>Leverage tools</a:t>
            </a:r>
            <a:endParaRPr dirty="0">
              <a:latin typeface="+mn-lt"/>
            </a:endParaRPr>
          </a:p>
          <a:p>
            <a:pPr marL="457200" marR="0" lvl="0" indent="-330200" algn="l" rtl="0">
              <a:lnSpc>
                <a:spcPct val="1637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80000"/>
              <a:buFont typeface="Noto Sans Symbols"/>
              <a:buChar char="▪"/>
            </a:pPr>
            <a:r>
              <a:rPr lang="en-US" sz="8000" dirty="0">
                <a:latin typeface="+mn-lt"/>
                <a:ea typeface="Arial"/>
                <a:cs typeface="Arial"/>
                <a:sym typeface="Arial"/>
              </a:rPr>
              <a:t>Use your mentors/coaches</a:t>
            </a:r>
            <a:endParaRPr dirty="0">
              <a:latin typeface="+mn-lt"/>
            </a:endParaRPr>
          </a:p>
          <a:p>
            <a:pPr marL="457200" marR="0" lvl="0" indent="-330200" algn="l" rtl="0">
              <a:lnSpc>
                <a:spcPct val="1637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80000"/>
              <a:buFont typeface="Noto Sans Symbols"/>
              <a:buChar char="▪"/>
            </a:pPr>
            <a:r>
              <a:rPr lang="en-US" sz="8000" b="1" i="1" dirty="0">
                <a:latin typeface="+mn-lt"/>
                <a:ea typeface="Arial"/>
                <a:cs typeface="Arial"/>
                <a:sym typeface="Arial"/>
              </a:rPr>
              <a:t>Find what works best for YOU!</a:t>
            </a:r>
            <a:endParaRPr dirty="0">
              <a:latin typeface="+mn-lt"/>
            </a:endParaRPr>
          </a:p>
          <a:p>
            <a:pPr marL="457200" marR="0" lvl="0" indent="-228600" algn="l" rtl="0">
              <a:lnSpc>
                <a:spcPct val="1637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88888"/>
              <a:buFont typeface="Noto Sans Symbols"/>
              <a:buNone/>
            </a:pPr>
            <a:endParaRPr sz="7200" b="1" i="1" dirty="0"/>
          </a:p>
          <a:p>
            <a:pPr marL="127000" lvl="0" indent="0" algn="l" rtl="0">
              <a:lnSpc>
                <a:spcPct val="163750"/>
              </a:lnSpc>
              <a:spcBef>
                <a:spcPts val="0"/>
              </a:spcBef>
              <a:spcAft>
                <a:spcPts val="0"/>
              </a:spcAft>
              <a:buSzPct val="88888"/>
              <a:buNone/>
            </a:pPr>
            <a:r>
              <a:rPr lang="en-US" sz="7200" dirty="0"/>
              <a:t> </a:t>
            </a:r>
            <a:endParaRPr dirty="0"/>
          </a:p>
          <a:p>
            <a:pPr marL="457200" marR="0" lvl="0" indent="-228600" algn="l" rtl="0">
              <a:lnSpc>
                <a:spcPct val="1637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None/>
            </a:pPr>
            <a:endParaRPr dirty="0"/>
          </a:p>
        </p:txBody>
      </p:sp>
      <p:pic>
        <p:nvPicPr>
          <p:cNvPr id="190" name="Google Shape;190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7570" y="4394427"/>
            <a:ext cx="1030313" cy="6218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Google Shape;209;p86"/>
          <p:cNvPicPr preferRelativeResize="0"/>
          <p:nvPr/>
        </p:nvPicPr>
        <p:blipFill rotWithShape="1">
          <a:blip r:embed="rId3">
            <a:alphaModFix/>
          </a:blip>
          <a:srcRect l="2088" r="2078"/>
          <a:stretch/>
        </p:blipFill>
        <p:spPr>
          <a:xfrm>
            <a:off x="5321395" y="1041700"/>
            <a:ext cx="3505232" cy="3913474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86"/>
          <p:cNvSpPr txBox="1"/>
          <p:nvPr/>
        </p:nvSpPr>
        <p:spPr>
          <a:xfrm>
            <a:off x="358737" y="1041700"/>
            <a:ext cx="4962657" cy="17601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marR="0" lvl="0" indent="0" algn="ctr" rtl="0">
              <a:lnSpc>
                <a:spcPct val="132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46"/>
              <a:buFont typeface="Noto Sans Symbols"/>
              <a:buNone/>
            </a:pPr>
            <a:r>
              <a:rPr lang="en-US" sz="2000" b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Arizona’s largest and most accessible statewide source of assistance for small businesses in every stage of development.</a:t>
            </a:r>
            <a:endParaRPr sz="2000" b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86"/>
          <p:cNvSpPr txBox="1">
            <a:spLocks noGrp="1"/>
          </p:cNvSpPr>
          <p:nvPr>
            <p:ph type="ctrTitle"/>
          </p:nvPr>
        </p:nvSpPr>
        <p:spPr>
          <a:xfrm>
            <a:off x="276450" y="264650"/>
            <a:ext cx="7449058" cy="55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B5C"/>
              </a:buClr>
              <a:buSzPts val="2500"/>
              <a:buFont typeface="Open Sans SemiBold"/>
              <a:buNone/>
            </a:pPr>
            <a:r>
              <a:rPr lang="en-US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Who We Are</a:t>
            </a:r>
            <a:endParaRPr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3" name="Google Shape;213;p86"/>
          <p:cNvGrpSpPr/>
          <p:nvPr/>
        </p:nvGrpSpPr>
        <p:grpSpPr>
          <a:xfrm>
            <a:off x="2840065" y="3142101"/>
            <a:ext cx="2520598" cy="427103"/>
            <a:chOff x="2438621" y="3106932"/>
            <a:chExt cx="2520598" cy="427103"/>
          </a:xfrm>
        </p:grpSpPr>
        <p:pic>
          <p:nvPicPr>
            <p:cNvPr id="214" name="Google Shape;214;p86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2438621" y="3128945"/>
              <a:ext cx="322072" cy="3220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5" name="Google Shape;215;p86"/>
            <p:cNvSpPr txBox="1"/>
            <p:nvPr/>
          </p:nvSpPr>
          <p:spPr>
            <a:xfrm>
              <a:off x="2674255" y="3106932"/>
              <a:ext cx="2284964" cy="4271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2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60"/>
                <a:buFont typeface="Noto Sans Symbols"/>
                <a:buNone/>
              </a:pPr>
              <a:r>
                <a:rPr lang="en-US" sz="1800" b="1" i="0" u="none" strike="noStrike" cap="none" dirty="0">
                  <a:solidFill>
                    <a:srgbClr val="002D62"/>
                  </a:solidFill>
                  <a:latin typeface="Arial"/>
                  <a:ea typeface="Arial"/>
                  <a:cs typeface="Arial"/>
                  <a:sym typeface="Arial"/>
                </a:rPr>
                <a:t>AZSBDC locations</a:t>
              </a:r>
              <a:endParaRPr sz="1800" b="1" i="0" u="none" strike="noStrike" cap="none" dirty="0">
                <a:solidFill>
                  <a:srgbClr val="D1124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" name="Google Shape;84;p4">
            <a:extLst>
              <a:ext uri="{FF2B5EF4-FFF2-40B4-BE49-F238E27FC236}">
                <a16:creationId xmlns:a16="http://schemas.microsoft.com/office/drawing/2014/main" id="{A8677F02-20F8-A4C7-1947-A60B3F1E3F68}"/>
              </a:ext>
            </a:extLst>
          </p:cNvPr>
          <p:cNvSpPr txBox="1"/>
          <p:nvPr/>
        </p:nvSpPr>
        <p:spPr>
          <a:xfrm>
            <a:off x="1362351" y="4492532"/>
            <a:ext cx="5711660" cy="552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114300" marR="0" lvl="0" indent="0" algn="ctr" rtl="0">
              <a:lnSpc>
                <a:spcPct val="12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None/>
            </a:pPr>
            <a:r>
              <a:rPr lang="en-US" sz="1800" b="1" i="0" u="none" strike="noStrike" cap="none" dirty="0">
                <a:solidFill>
                  <a:srgbClr val="002D62"/>
                </a:solidFill>
                <a:latin typeface="Arial"/>
                <a:ea typeface="Arial"/>
                <a:cs typeface="Arial"/>
                <a:sym typeface="Arial"/>
              </a:rPr>
              <a:t>To learn more, visit </a:t>
            </a:r>
            <a:r>
              <a:rPr lang="en-US" sz="1800" b="1" dirty="0">
                <a:solidFill>
                  <a:srgbClr val="002D62"/>
                </a:solidFill>
              </a:rPr>
              <a:t>ArizonaSBDC.com</a:t>
            </a:r>
            <a:endParaRPr sz="1800" b="1" i="0" u="none" strike="noStrike" cap="none" dirty="0">
              <a:solidFill>
                <a:srgbClr val="D1124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7"/>
          <p:cNvSpPr txBox="1">
            <a:spLocks noGrp="1"/>
          </p:cNvSpPr>
          <p:nvPr>
            <p:ph type="ctrTitle"/>
          </p:nvPr>
        </p:nvSpPr>
        <p:spPr>
          <a:xfrm>
            <a:off x="276447" y="264645"/>
            <a:ext cx="8591107" cy="552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B5C"/>
              </a:buClr>
              <a:buSzPts val="2500"/>
              <a:buFont typeface="Open Sans SemiBold"/>
              <a:buNone/>
            </a:pPr>
            <a:r>
              <a:rPr lang="en-US" dirty="0">
                <a:latin typeface="+mj-lt"/>
              </a:rPr>
              <a:t>Tools to Increase Productivity</a:t>
            </a:r>
            <a:endParaRPr dirty="0">
              <a:latin typeface="+mj-lt"/>
            </a:endParaRPr>
          </a:p>
        </p:txBody>
      </p:sp>
      <p:sp>
        <p:nvSpPr>
          <p:cNvPr id="196" name="Google Shape;196;p37"/>
          <p:cNvSpPr txBox="1">
            <a:spLocks noGrp="1"/>
          </p:cNvSpPr>
          <p:nvPr>
            <p:ph type="body" idx="2"/>
          </p:nvPr>
        </p:nvSpPr>
        <p:spPr>
          <a:xfrm>
            <a:off x="522343" y="1021461"/>
            <a:ext cx="8658831" cy="36492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marR="0" lvl="0" indent="-330200" algn="l" rtl="0">
              <a:lnSpc>
                <a:spcPct val="1637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▪"/>
            </a:pPr>
            <a:r>
              <a:rPr lang="en-US" sz="2000" dirty="0">
                <a:latin typeface="+mn-lt"/>
                <a:ea typeface="Arial"/>
                <a:cs typeface="Arial"/>
                <a:sym typeface="Arial"/>
              </a:rPr>
              <a:t>Project management (e.g., Trello, Monday, Asana)</a:t>
            </a:r>
            <a:endParaRPr dirty="0">
              <a:latin typeface="+mn-lt"/>
            </a:endParaRPr>
          </a:p>
          <a:p>
            <a:pPr marL="457200" marR="0" lvl="0" indent="-330200" algn="l" rtl="0">
              <a:lnSpc>
                <a:spcPct val="1637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▪"/>
            </a:pPr>
            <a:r>
              <a:rPr lang="en-US" sz="2000" dirty="0">
                <a:latin typeface="+mn-lt"/>
                <a:ea typeface="Arial"/>
                <a:cs typeface="Arial"/>
                <a:sym typeface="Arial"/>
              </a:rPr>
              <a:t>Time tracking (e.g., Harvest, </a:t>
            </a:r>
            <a:r>
              <a:rPr lang="en-US" sz="2000" dirty="0" err="1">
                <a:latin typeface="+mn-lt"/>
                <a:ea typeface="Arial"/>
                <a:cs typeface="Arial"/>
                <a:sym typeface="Arial"/>
              </a:rPr>
              <a:t>Clockify</a:t>
            </a:r>
            <a:r>
              <a:rPr lang="en-US" sz="2000" dirty="0">
                <a:latin typeface="+mn-lt"/>
                <a:ea typeface="Arial"/>
                <a:cs typeface="Arial"/>
                <a:sym typeface="Arial"/>
              </a:rPr>
              <a:t>)</a:t>
            </a:r>
            <a:endParaRPr dirty="0">
              <a:latin typeface="+mn-lt"/>
            </a:endParaRPr>
          </a:p>
          <a:p>
            <a:pPr marL="457200" marR="0" lvl="0" indent="-330200" algn="l" rtl="0">
              <a:lnSpc>
                <a:spcPct val="1637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▪"/>
            </a:pPr>
            <a:r>
              <a:rPr lang="en-US" sz="2000" dirty="0">
                <a:latin typeface="+mn-lt"/>
                <a:ea typeface="Arial"/>
                <a:cs typeface="Arial"/>
                <a:sym typeface="Arial"/>
              </a:rPr>
              <a:t>Communications, collaboration (e.g., Zoom, Teams, Slack)</a:t>
            </a:r>
            <a:endParaRPr dirty="0">
              <a:latin typeface="+mn-lt"/>
            </a:endParaRPr>
          </a:p>
          <a:p>
            <a:pPr marL="457200" marR="0" lvl="0" indent="-330200" algn="l" rtl="0">
              <a:lnSpc>
                <a:spcPct val="1637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▪"/>
            </a:pPr>
            <a:r>
              <a:rPr lang="en-US" sz="2000" dirty="0">
                <a:latin typeface="+mn-lt"/>
                <a:ea typeface="Arial"/>
                <a:cs typeface="Arial"/>
                <a:sym typeface="Arial"/>
              </a:rPr>
              <a:t>Calendar/scheduling (e.g., Calendly, Outlook, Google)</a:t>
            </a:r>
            <a:endParaRPr dirty="0">
              <a:latin typeface="+mn-lt"/>
            </a:endParaRPr>
          </a:p>
          <a:p>
            <a:pPr marL="457200" marR="0" lvl="0" indent="-330200" algn="l" rtl="0">
              <a:lnSpc>
                <a:spcPct val="1637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▪"/>
            </a:pPr>
            <a:r>
              <a:rPr lang="en-US" sz="2000" dirty="0">
                <a:latin typeface="+mn-lt"/>
                <a:ea typeface="Arial"/>
                <a:cs typeface="Arial"/>
                <a:sym typeface="Arial"/>
              </a:rPr>
              <a:t>Document/file management (e.g., </a:t>
            </a:r>
            <a:r>
              <a:rPr lang="en-US" sz="2000" dirty="0" err="1">
                <a:latin typeface="+mn-lt"/>
                <a:ea typeface="Arial"/>
                <a:cs typeface="Arial"/>
                <a:sym typeface="Arial"/>
              </a:rPr>
              <a:t>GoogleDocs</a:t>
            </a:r>
            <a:r>
              <a:rPr lang="en-US" sz="2000" dirty="0">
                <a:latin typeface="+mn-lt"/>
                <a:ea typeface="Arial"/>
                <a:cs typeface="Arial"/>
                <a:sym typeface="Arial"/>
              </a:rPr>
              <a:t>, Adobe Sign)</a:t>
            </a:r>
            <a:endParaRPr dirty="0">
              <a:latin typeface="+mn-lt"/>
            </a:endParaRPr>
          </a:p>
          <a:p>
            <a:pPr marL="457200" marR="0" lvl="0" indent="-330200" algn="l" rtl="0">
              <a:lnSpc>
                <a:spcPct val="1637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▪"/>
            </a:pPr>
            <a:r>
              <a:rPr lang="en-US" sz="2000" dirty="0" err="1">
                <a:latin typeface="+mn-lt"/>
                <a:ea typeface="Arial"/>
                <a:cs typeface="Arial"/>
                <a:sym typeface="Arial"/>
              </a:rPr>
              <a:t>Mindmapping</a:t>
            </a:r>
            <a:r>
              <a:rPr lang="en-US" sz="2000" dirty="0">
                <a:latin typeface="+mn-lt"/>
                <a:ea typeface="Arial"/>
                <a:cs typeface="Arial"/>
                <a:sym typeface="Arial"/>
              </a:rPr>
              <a:t> (e.g., Miro, </a:t>
            </a:r>
            <a:r>
              <a:rPr lang="en-US" sz="2000" dirty="0" err="1">
                <a:latin typeface="+mn-lt"/>
                <a:ea typeface="Arial"/>
                <a:cs typeface="Arial"/>
                <a:sym typeface="Arial"/>
              </a:rPr>
              <a:t>MindMeister</a:t>
            </a:r>
            <a:r>
              <a:rPr lang="en-US" sz="2000" dirty="0">
                <a:latin typeface="+mn-lt"/>
                <a:ea typeface="Arial"/>
                <a:cs typeface="Arial"/>
                <a:sym typeface="Arial"/>
              </a:rPr>
              <a:t>)</a:t>
            </a:r>
            <a:endParaRPr dirty="0">
              <a:latin typeface="+mn-lt"/>
            </a:endParaRPr>
          </a:p>
          <a:p>
            <a:pPr marL="457200" marR="0" lvl="0" indent="-228600" algn="l" rtl="0">
              <a:lnSpc>
                <a:spcPct val="1637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None/>
            </a:pPr>
            <a:endParaRPr dirty="0"/>
          </a:p>
        </p:txBody>
      </p:sp>
      <p:pic>
        <p:nvPicPr>
          <p:cNvPr id="197" name="Google Shape;197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9861" y="4359791"/>
            <a:ext cx="1030313" cy="6218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Google Shape;202;g2ae4e6e106d_0_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82335" y="501151"/>
            <a:ext cx="2668178" cy="3981472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g2ae4e6e106d_0_1"/>
          <p:cNvSpPr txBox="1">
            <a:spLocks noGrp="1"/>
          </p:cNvSpPr>
          <p:nvPr>
            <p:ph type="body" idx="1"/>
          </p:nvPr>
        </p:nvSpPr>
        <p:spPr>
          <a:xfrm>
            <a:off x="4514570" y="2026139"/>
            <a:ext cx="2604654" cy="6316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2800" dirty="0">
                <a:latin typeface="+mj-lt"/>
              </a:rPr>
              <a:t>Questions?</a:t>
            </a:r>
            <a:endParaRPr dirty="0">
              <a:latin typeface="+mj-lt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Google Shape;220;g22c9fdee9e6_1_10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8059" y="2525671"/>
            <a:ext cx="4435875" cy="94554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g22c9fdee9e6_1_10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94328" y="594327"/>
            <a:ext cx="2673955" cy="15507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oogle Shape;75;p2">
            <a:extLst>
              <a:ext uri="{FF2B5EF4-FFF2-40B4-BE49-F238E27FC236}">
                <a16:creationId xmlns:a16="http://schemas.microsoft.com/office/drawing/2014/main" id="{3DACF50E-AFCB-90C4-F09E-3600CD9003A2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905469" y="4136648"/>
            <a:ext cx="422785" cy="53031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76;p2">
            <a:extLst>
              <a:ext uri="{FF2B5EF4-FFF2-40B4-BE49-F238E27FC236}">
                <a16:creationId xmlns:a16="http://schemas.microsoft.com/office/drawing/2014/main" id="{B07AA438-C356-544C-9374-F1E97F291566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503901" y="4125114"/>
            <a:ext cx="461343" cy="543140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g2ae4e6e106d_0_1"/>
          <p:cNvSpPr txBox="1"/>
          <p:nvPr/>
        </p:nvSpPr>
        <p:spPr>
          <a:xfrm>
            <a:off x="2998603" y="4149104"/>
            <a:ext cx="3278444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/>
              <a:t>www.ArizonaSBDC. com</a:t>
            </a:r>
            <a:endParaRPr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4"/>
          <p:cNvSpPr txBox="1">
            <a:spLocks noGrp="1"/>
          </p:cNvSpPr>
          <p:nvPr>
            <p:ph type="ctrTitle"/>
          </p:nvPr>
        </p:nvSpPr>
        <p:spPr>
          <a:xfrm>
            <a:off x="276447" y="188445"/>
            <a:ext cx="8591100" cy="55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B5C"/>
              </a:buClr>
              <a:buSzPts val="2500"/>
              <a:buFont typeface="Open Sans SemiBold"/>
              <a:buNone/>
            </a:pPr>
            <a:r>
              <a:rPr lang="en-US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How We Serve Clients</a:t>
            </a:r>
            <a:endParaRPr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4"/>
          <p:cNvSpPr txBox="1"/>
          <p:nvPr/>
        </p:nvSpPr>
        <p:spPr>
          <a:xfrm>
            <a:off x="2022503" y="4536224"/>
            <a:ext cx="5711660" cy="552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114300" marR="0" lvl="0" indent="0" algn="ctr" rtl="0">
              <a:lnSpc>
                <a:spcPct val="12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None/>
            </a:pPr>
            <a:r>
              <a:rPr lang="en-US" sz="1800" b="1" i="0" u="none" strike="noStrike" cap="none" dirty="0">
                <a:solidFill>
                  <a:srgbClr val="002D62"/>
                </a:solidFill>
                <a:latin typeface="Arial"/>
                <a:ea typeface="Arial"/>
                <a:cs typeface="Arial"/>
                <a:sym typeface="Arial"/>
              </a:rPr>
              <a:t>To learn more, visit </a:t>
            </a:r>
            <a:r>
              <a:rPr lang="en-US" sz="1800" b="1" dirty="0">
                <a:solidFill>
                  <a:srgbClr val="002D62"/>
                </a:solidFill>
              </a:rPr>
              <a:t>ArizonaSBDC.com</a:t>
            </a:r>
            <a:endParaRPr sz="1800" b="1" i="0" u="none" strike="noStrike" cap="none" dirty="0">
              <a:solidFill>
                <a:srgbClr val="D1124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5" name="Google Shape;85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5850" y="4356923"/>
            <a:ext cx="1031481" cy="62051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3C0163-E812-0F99-F141-3E00B34B62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9578" y="2754376"/>
            <a:ext cx="8658831" cy="1356809"/>
          </a:xfrm>
        </p:spPr>
        <p:txBody>
          <a:bodyPr/>
          <a:lstStyle/>
          <a:p>
            <a:endParaRPr lang="en-US"/>
          </a:p>
        </p:txBody>
      </p:sp>
      <p:sp>
        <p:nvSpPr>
          <p:cNvPr id="5" name="Google Shape;115;p2">
            <a:extLst>
              <a:ext uri="{FF2B5EF4-FFF2-40B4-BE49-F238E27FC236}">
                <a16:creationId xmlns:a16="http://schemas.microsoft.com/office/drawing/2014/main" id="{F0BDB0AD-4BAD-5F15-270D-318AB5128E35}"/>
              </a:ext>
            </a:extLst>
          </p:cNvPr>
          <p:cNvSpPr txBox="1"/>
          <p:nvPr/>
        </p:nvSpPr>
        <p:spPr>
          <a:xfrm>
            <a:off x="539023" y="3392160"/>
            <a:ext cx="2770694" cy="392385"/>
          </a:xfrm>
          <a:prstGeom prst="rect">
            <a:avLst/>
          </a:prstGeom>
          <a:gradFill>
            <a:gsLst>
              <a:gs pos="0">
                <a:srgbClr val="D7D7D7"/>
              </a:gs>
              <a:gs pos="50000">
                <a:srgbClr val="E5E5E5"/>
              </a:gs>
              <a:gs pos="100000">
                <a:srgbClr val="F2F2F2"/>
              </a:gs>
            </a:gsLst>
            <a:lin ang="2700000" scaled="0"/>
          </a:gradFill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/>
            <a:r>
              <a:rPr lang="en-US" sz="2100" b="1" dirty="0">
                <a:solidFill>
                  <a:schemeClr val="dk1"/>
                </a:solidFill>
              </a:rPr>
              <a:t>Counseling</a:t>
            </a:r>
            <a:endParaRPr sz="1050" dirty="0"/>
          </a:p>
        </p:txBody>
      </p:sp>
      <p:pic>
        <p:nvPicPr>
          <p:cNvPr id="6" name="Google Shape;116;p2">
            <a:extLst>
              <a:ext uri="{FF2B5EF4-FFF2-40B4-BE49-F238E27FC236}">
                <a16:creationId xmlns:a16="http://schemas.microsoft.com/office/drawing/2014/main" id="{FE8661C4-EB84-47A2-C299-28627324A075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9023" y="1422190"/>
            <a:ext cx="2770694" cy="184933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17;p2">
            <a:extLst>
              <a:ext uri="{FF2B5EF4-FFF2-40B4-BE49-F238E27FC236}">
                <a16:creationId xmlns:a16="http://schemas.microsoft.com/office/drawing/2014/main" id="{096BA6B0-4C6F-FB7F-E1F1-277678155B9F}"/>
              </a:ext>
            </a:extLst>
          </p:cNvPr>
          <p:cNvSpPr/>
          <p:nvPr/>
        </p:nvSpPr>
        <p:spPr>
          <a:xfrm>
            <a:off x="3518824" y="3353388"/>
            <a:ext cx="2308402" cy="464023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r>
              <a:rPr lang="en-US" sz="1800" b="1" dirty="0">
                <a:solidFill>
                  <a:schemeClr val="dk1"/>
                </a:solidFill>
              </a:rPr>
              <a:t>In-Business Clients</a:t>
            </a:r>
            <a:endParaRPr sz="1050" dirty="0"/>
          </a:p>
        </p:txBody>
      </p:sp>
      <p:sp>
        <p:nvSpPr>
          <p:cNvPr id="8" name="Google Shape;118;p2">
            <a:extLst>
              <a:ext uri="{FF2B5EF4-FFF2-40B4-BE49-F238E27FC236}">
                <a16:creationId xmlns:a16="http://schemas.microsoft.com/office/drawing/2014/main" id="{773C540B-0152-92CA-69CF-1B3E4EDC5A7F}"/>
              </a:ext>
            </a:extLst>
          </p:cNvPr>
          <p:cNvSpPr/>
          <p:nvPr/>
        </p:nvSpPr>
        <p:spPr>
          <a:xfrm>
            <a:off x="6195782" y="3348422"/>
            <a:ext cx="2308402" cy="464023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r>
              <a:rPr lang="en-US" sz="1800" b="1" dirty="0">
                <a:solidFill>
                  <a:schemeClr val="dk1"/>
                </a:solidFill>
              </a:rPr>
              <a:t>New Starts</a:t>
            </a:r>
            <a:endParaRPr sz="1050" dirty="0"/>
          </a:p>
        </p:txBody>
      </p:sp>
      <p:sp>
        <p:nvSpPr>
          <p:cNvPr id="9" name="Google Shape;119;p2">
            <a:extLst>
              <a:ext uri="{FF2B5EF4-FFF2-40B4-BE49-F238E27FC236}">
                <a16:creationId xmlns:a16="http://schemas.microsoft.com/office/drawing/2014/main" id="{133638BE-BD10-A6F3-67F5-BFD5B2B8F05D}"/>
              </a:ext>
            </a:extLst>
          </p:cNvPr>
          <p:cNvSpPr txBox="1"/>
          <p:nvPr/>
        </p:nvSpPr>
        <p:spPr>
          <a:xfrm>
            <a:off x="3309717" y="986483"/>
            <a:ext cx="5440241" cy="2146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dirty="0">
                <a:solidFill>
                  <a:schemeClr val="dk1"/>
                </a:solidFill>
              </a:rPr>
              <a:t>Access to Capital for Growth</a:t>
            </a:r>
            <a:endParaRPr sz="1050" dirty="0"/>
          </a:p>
          <a:p>
            <a:pPr algn="ctr">
              <a:lnSpc>
                <a:spcPct val="150000"/>
              </a:lnSpc>
            </a:pPr>
            <a:r>
              <a:rPr lang="en-US" sz="1800" dirty="0">
                <a:solidFill>
                  <a:schemeClr val="dk1"/>
                </a:solidFill>
              </a:rPr>
              <a:t>Business Planning - Growth Strategies</a:t>
            </a:r>
            <a:endParaRPr sz="1050" dirty="0"/>
          </a:p>
          <a:p>
            <a:pPr algn="ctr">
              <a:lnSpc>
                <a:spcPct val="150000"/>
              </a:lnSpc>
            </a:pPr>
            <a:r>
              <a:rPr lang="en-US" sz="1800" dirty="0">
                <a:solidFill>
                  <a:schemeClr val="dk1"/>
                </a:solidFill>
              </a:rPr>
              <a:t>Financial Skills Development</a:t>
            </a:r>
            <a:endParaRPr sz="1050" dirty="0"/>
          </a:p>
          <a:p>
            <a:pPr algn="ctr">
              <a:lnSpc>
                <a:spcPct val="150000"/>
              </a:lnSpc>
            </a:pPr>
            <a:r>
              <a:rPr lang="en-US" sz="1800" dirty="0">
                <a:solidFill>
                  <a:schemeClr val="dk1"/>
                </a:solidFill>
              </a:rPr>
              <a:t>Sales - Marketing – Operations</a:t>
            </a:r>
            <a:endParaRPr sz="1050" dirty="0"/>
          </a:p>
          <a:p>
            <a:pPr algn="ctr">
              <a:lnSpc>
                <a:spcPct val="150000"/>
              </a:lnSpc>
            </a:pPr>
            <a:r>
              <a:rPr lang="en-US" sz="1800" dirty="0">
                <a:solidFill>
                  <a:schemeClr val="dk1"/>
                </a:solidFill>
              </a:rPr>
              <a:t>International Trade – Manufacturing - Technology</a:t>
            </a:r>
            <a:endParaRPr sz="1050" dirty="0"/>
          </a:p>
        </p:txBody>
      </p:sp>
    </p:spTree>
    <p:extLst>
      <p:ext uri="{BB962C8B-B14F-4D97-AF65-F5344CB8AC3E}">
        <p14:creationId xmlns:p14="http://schemas.microsoft.com/office/powerpoint/2010/main" val="18361631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4"/>
          <p:cNvSpPr txBox="1">
            <a:spLocks noGrp="1"/>
          </p:cNvSpPr>
          <p:nvPr>
            <p:ph type="ctrTitle"/>
          </p:nvPr>
        </p:nvSpPr>
        <p:spPr>
          <a:xfrm>
            <a:off x="276447" y="188445"/>
            <a:ext cx="8591100" cy="55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B5C"/>
              </a:buClr>
              <a:buSzPts val="2500"/>
              <a:buFont typeface="Open Sans SemiBold"/>
              <a:buNone/>
            </a:pPr>
            <a:r>
              <a:rPr lang="en-US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Tools to Grow and Access Capital</a:t>
            </a:r>
            <a:endParaRPr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4"/>
          <p:cNvSpPr txBox="1"/>
          <p:nvPr/>
        </p:nvSpPr>
        <p:spPr>
          <a:xfrm>
            <a:off x="1976214" y="4554663"/>
            <a:ext cx="5711660" cy="552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114300" marR="0" lvl="0" indent="0" algn="ctr" rtl="0">
              <a:lnSpc>
                <a:spcPct val="12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None/>
            </a:pPr>
            <a:r>
              <a:rPr lang="en-US" sz="1800" b="1" i="0" u="none" strike="noStrike" cap="none" dirty="0">
                <a:solidFill>
                  <a:srgbClr val="002D62"/>
                </a:solidFill>
                <a:latin typeface="Arial"/>
                <a:ea typeface="Arial"/>
                <a:cs typeface="Arial"/>
                <a:sym typeface="Arial"/>
              </a:rPr>
              <a:t>To learn more, visit </a:t>
            </a:r>
            <a:r>
              <a:rPr lang="en-US" sz="1800" b="1" dirty="0">
                <a:solidFill>
                  <a:srgbClr val="002D62"/>
                </a:solidFill>
              </a:rPr>
              <a:t>ArizonaSBDC.com</a:t>
            </a:r>
            <a:endParaRPr sz="1800" b="1" i="0" u="none" strike="noStrike" cap="none" dirty="0">
              <a:solidFill>
                <a:srgbClr val="D1124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5" name="Google Shape;85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5850" y="4356923"/>
            <a:ext cx="1031481" cy="62051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126;p3">
            <a:extLst>
              <a:ext uri="{FF2B5EF4-FFF2-40B4-BE49-F238E27FC236}">
                <a16:creationId xmlns:a16="http://schemas.microsoft.com/office/drawing/2014/main" id="{91FD1A24-4812-48EC-DE29-FB0EB5C440BC}"/>
              </a:ext>
            </a:extLst>
          </p:cNvPr>
          <p:cNvSpPr txBox="1"/>
          <p:nvPr/>
        </p:nvSpPr>
        <p:spPr>
          <a:xfrm>
            <a:off x="4417144" y="2341166"/>
            <a:ext cx="4551006" cy="2454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marL="253994" indent="-253994">
              <a:buClr>
                <a:schemeClr val="dk1"/>
              </a:buClr>
              <a:buSzPts val="1800"/>
              <a:buFont typeface="Noto Sans Symbols"/>
              <a:buChar char="✔"/>
            </a:pPr>
            <a:r>
              <a:rPr lang="en-US" sz="1800" dirty="0">
                <a:solidFill>
                  <a:schemeClr val="dk1"/>
                </a:solidFill>
                <a:latin typeface="+mn-lt"/>
                <a:ea typeface="Gill Sans"/>
                <a:cs typeface="Gill Sans"/>
                <a:sym typeface="Gill Sans"/>
              </a:rPr>
              <a:t>Funding strategies</a:t>
            </a:r>
            <a:endParaRPr sz="1050" dirty="0">
              <a:latin typeface="+mn-lt"/>
            </a:endParaRPr>
          </a:p>
          <a:p>
            <a:pPr marL="253994" indent="-253994">
              <a:buClr>
                <a:schemeClr val="dk1"/>
              </a:buClr>
              <a:buSzPts val="1800"/>
              <a:buFont typeface="Noto Sans Symbols"/>
              <a:buChar char="✔"/>
            </a:pPr>
            <a:r>
              <a:rPr lang="en-US" sz="1800" dirty="0">
                <a:solidFill>
                  <a:schemeClr val="dk1"/>
                </a:solidFill>
                <a:latin typeface="+mn-lt"/>
                <a:ea typeface="Gill Sans"/>
                <a:cs typeface="Gill Sans"/>
                <a:sym typeface="Gill Sans"/>
              </a:rPr>
              <a:t>Knowledge of commercial loans and SBA loan programs</a:t>
            </a:r>
            <a:endParaRPr sz="1800" dirty="0">
              <a:solidFill>
                <a:schemeClr val="dk1"/>
              </a:solidFill>
              <a:latin typeface="+mn-lt"/>
              <a:ea typeface="Gill Sans"/>
              <a:cs typeface="Gill Sans"/>
              <a:sym typeface="Gill Sans"/>
            </a:endParaRPr>
          </a:p>
          <a:p>
            <a:pPr marL="215894" indent="-215894">
              <a:buClr>
                <a:schemeClr val="dk1"/>
              </a:buClr>
              <a:buSzPts val="1800"/>
              <a:buFont typeface="Noto Sans Symbols"/>
              <a:buChar char="✔"/>
            </a:pPr>
            <a:r>
              <a:rPr lang="en-US" sz="1800" dirty="0">
                <a:solidFill>
                  <a:schemeClr val="dk1"/>
                </a:solidFill>
                <a:latin typeface="+mn-lt"/>
                <a:ea typeface="Gill Sans"/>
                <a:cs typeface="Gill Sans"/>
                <a:sym typeface="Gill Sans"/>
              </a:rPr>
              <a:t>Lender referrals</a:t>
            </a:r>
            <a:endParaRPr sz="1050" dirty="0">
              <a:latin typeface="+mn-lt"/>
            </a:endParaRPr>
          </a:p>
          <a:p>
            <a:pPr marL="215894" indent="-215894">
              <a:buClr>
                <a:schemeClr val="dk1"/>
              </a:buClr>
              <a:buSzPts val="1800"/>
              <a:buFont typeface="Noto Sans Symbols"/>
              <a:buChar char="✔"/>
            </a:pPr>
            <a:r>
              <a:rPr lang="en-US" sz="1800" dirty="0">
                <a:solidFill>
                  <a:schemeClr val="dk1"/>
                </a:solidFill>
                <a:latin typeface="+mn-lt"/>
                <a:ea typeface="Gill Sans"/>
                <a:cs typeface="Gill Sans"/>
                <a:sym typeface="Gill Sans"/>
              </a:rPr>
              <a:t>Alternative financing and equity sources</a:t>
            </a:r>
            <a:endParaRPr sz="1800" dirty="0">
              <a:solidFill>
                <a:schemeClr val="dk1"/>
              </a:solidFill>
              <a:latin typeface="+mn-lt"/>
              <a:ea typeface="Gill Sans"/>
              <a:cs typeface="Gill Sans"/>
              <a:sym typeface="Gill Sans"/>
            </a:endParaRPr>
          </a:p>
          <a:p>
            <a:pPr marL="215894" indent="-215894">
              <a:buClr>
                <a:schemeClr val="dk1"/>
              </a:buClr>
              <a:buSzPts val="1800"/>
              <a:buFont typeface="Noto Sans Symbols"/>
              <a:buChar char="✔"/>
            </a:pPr>
            <a:r>
              <a:rPr lang="en-US" sz="1800" dirty="0">
                <a:solidFill>
                  <a:schemeClr val="dk1"/>
                </a:solidFill>
                <a:latin typeface="+mn-lt"/>
                <a:ea typeface="Gill Sans"/>
                <a:cs typeface="Gill Sans"/>
                <a:sym typeface="Gill Sans"/>
              </a:rPr>
              <a:t>Grants </a:t>
            </a:r>
            <a:endParaRPr sz="1050" dirty="0">
              <a:latin typeface="+mn-lt"/>
            </a:endParaRPr>
          </a:p>
          <a:p>
            <a:endParaRPr sz="1800" dirty="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endParaRPr sz="1800" dirty="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endParaRPr sz="1100" dirty="0"/>
          </a:p>
        </p:txBody>
      </p:sp>
      <p:sp>
        <p:nvSpPr>
          <p:cNvPr id="4" name="Google Shape;127;p3">
            <a:extLst>
              <a:ext uri="{FF2B5EF4-FFF2-40B4-BE49-F238E27FC236}">
                <a16:creationId xmlns:a16="http://schemas.microsoft.com/office/drawing/2014/main" id="{679E4E9B-9DD9-2B14-6DE8-A7195329090A}"/>
              </a:ext>
            </a:extLst>
          </p:cNvPr>
          <p:cNvSpPr txBox="1"/>
          <p:nvPr/>
        </p:nvSpPr>
        <p:spPr>
          <a:xfrm>
            <a:off x="695938" y="1057797"/>
            <a:ext cx="8272212" cy="900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marL="215894" indent="-215894">
              <a:buClr>
                <a:schemeClr val="dk1"/>
              </a:buClr>
              <a:buSzPts val="1800"/>
              <a:buFont typeface="Noto Sans Symbols"/>
              <a:buChar char="✔"/>
            </a:pPr>
            <a:r>
              <a:rPr lang="en-US" sz="1800" dirty="0">
                <a:solidFill>
                  <a:schemeClr val="dk1"/>
                </a:solidFill>
                <a:latin typeface="+mn-lt"/>
                <a:ea typeface="Gill Sans"/>
                <a:cs typeface="Gill Sans"/>
                <a:sym typeface="Gill Sans"/>
              </a:rPr>
              <a:t>Tools to develop business plans, financial projections,</a:t>
            </a:r>
            <a:endParaRPr sz="1050" dirty="0">
              <a:latin typeface="+mn-lt"/>
            </a:endParaRPr>
          </a:p>
          <a:p>
            <a:r>
              <a:rPr lang="en-US" sz="1800" dirty="0">
                <a:solidFill>
                  <a:schemeClr val="dk1"/>
                </a:solidFill>
                <a:latin typeface="+mn-lt"/>
                <a:ea typeface="Gill Sans"/>
                <a:cs typeface="Gill Sans"/>
                <a:sym typeface="Gill Sans"/>
              </a:rPr>
              <a:t>cash flow and profitability improvements.</a:t>
            </a:r>
            <a:endParaRPr sz="1050" dirty="0">
              <a:latin typeface="+mn-lt"/>
            </a:endParaRPr>
          </a:p>
          <a:p>
            <a:pPr marL="215894" indent="-215894">
              <a:buClr>
                <a:schemeClr val="dk1"/>
              </a:buClr>
              <a:buSzPts val="1800"/>
              <a:buFont typeface="Noto Sans Symbols"/>
              <a:buChar char="✔"/>
            </a:pPr>
            <a:r>
              <a:rPr lang="en-US" sz="1800" dirty="0">
                <a:solidFill>
                  <a:schemeClr val="dk1"/>
                </a:solidFill>
                <a:latin typeface="+mn-lt"/>
                <a:ea typeface="Gill Sans"/>
                <a:cs typeface="Gill Sans"/>
                <a:sym typeface="Gill Sans"/>
              </a:rPr>
              <a:t>Guidance in loan request and loan package preparation</a:t>
            </a:r>
            <a:r>
              <a:rPr lang="en-US" sz="1800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.</a:t>
            </a:r>
            <a:endParaRPr sz="1800" dirty="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10" name="Google Shape;128;p3">
            <a:extLst>
              <a:ext uri="{FF2B5EF4-FFF2-40B4-BE49-F238E27FC236}">
                <a16:creationId xmlns:a16="http://schemas.microsoft.com/office/drawing/2014/main" id="{76F594F5-132B-F51A-9D88-B09110D69DD4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59090" y="1057796"/>
            <a:ext cx="2109060" cy="1175658"/>
          </a:xfrm>
          <a:prstGeom prst="rect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1" name="Google Shape;129;p3">
            <a:extLst>
              <a:ext uri="{FF2B5EF4-FFF2-40B4-BE49-F238E27FC236}">
                <a16:creationId xmlns:a16="http://schemas.microsoft.com/office/drawing/2014/main" id="{964B6D8D-7BF2-9F80-698A-F21EEEB9A663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625788" y="2288344"/>
            <a:ext cx="1494816" cy="1738247"/>
          </a:xfrm>
          <a:prstGeom prst="rect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pic>
      <p:grpSp>
        <p:nvGrpSpPr>
          <p:cNvPr id="12" name="Google Shape;130;p3">
            <a:extLst>
              <a:ext uri="{FF2B5EF4-FFF2-40B4-BE49-F238E27FC236}">
                <a16:creationId xmlns:a16="http://schemas.microsoft.com/office/drawing/2014/main" id="{B6426832-1D23-65E8-4104-D7379858C56C}"/>
              </a:ext>
            </a:extLst>
          </p:cNvPr>
          <p:cNvGrpSpPr/>
          <p:nvPr/>
        </p:nvGrpSpPr>
        <p:grpSpPr>
          <a:xfrm>
            <a:off x="750939" y="2288345"/>
            <a:ext cx="1605820" cy="1738246"/>
            <a:chOff x="4839193" y="2436487"/>
            <a:chExt cx="2932808" cy="3422314"/>
          </a:xfrm>
        </p:grpSpPr>
        <p:pic>
          <p:nvPicPr>
            <p:cNvPr id="13" name="Google Shape;131;p3">
              <a:extLst>
                <a:ext uri="{FF2B5EF4-FFF2-40B4-BE49-F238E27FC236}">
                  <a16:creationId xmlns:a16="http://schemas.microsoft.com/office/drawing/2014/main" id="{668F59B4-4158-3A00-A341-3EA03B2B8656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4839193" y="2825804"/>
              <a:ext cx="2932808" cy="3032997"/>
            </a:xfrm>
            <a:prstGeom prst="rect">
              <a:avLst/>
            </a:prstGeom>
            <a:noFill/>
            <a:ln>
              <a:noFill/>
            </a:ln>
            <a:effectLst>
              <a:outerShdw blurRad="292100" dist="139700" dir="2700000" algn="tl" rotWithShape="0">
                <a:srgbClr val="333333">
                  <a:alpha val="63137"/>
                </a:srgbClr>
              </a:outerShdw>
            </a:effectLst>
          </p:spPr>
        </p:pic>
        <p:pic>
          <p:nvPicPr>
            <p:cNvPr id="14" name="Google Shape;132;p3">
              <a:extLst>
                <a:ext uri="{FF2B5EF4-FFF2-40B4-BE49-F238E27FC236}">
                  <a16:creationId xmlns:a16="http://schemas.microsoft.com/office/drawing/2014/main" id="{D97B8DF9-1620-0A64-053F-AB5A2F6719B4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4839193" y="2436487"/>
              <a:ext cx="2927075" cy="200670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" name="Google Shape;133;p3">
            <a:extLst>
              <a:ext uri="{FF2B5EF4-FFF2-40B4-BE49-F238E27FC236}">
                <a16:creationId xmlns:a16="http://schemas.microsoft.com/office/drawing/2014/main" id="{E65E2509-05CB-7E18-C067-0C09EE4743B5}"/>
              </a:ext>
            </a:extLst>
          </p:cNvPr>
          <p:cNvSpPr/>
          <p:nvPr/>
        </p:nvSpPr>
        <p:spPr>
          <a:xfrm>
            <a:off x="4206169" y="4231619"/>
            <a:ext cx="760050" cy="3539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100">
              <a:solidFill>
                <a:schemeClr val="lt1"/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5181210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8B7C7-7656-6BD5-FA70-DCD3C0B534F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  <a:latin typeface="+mj-lt"/>
              </a:rPr>
              <a:t>Economic Impact </a:t>
            </a:r>
            <a:r>
              <a:rPr lang="en-US" sz="2000" dirty="0">
                <a:solidFill>
                  <a:srgbClr val="002060"/>
                </a:solidFill>
                <a:latin typeface="+mj-lt"/>
              </a:rPr>
              <a:t>(current calendar year)</a:t>
            </a:r>
            <a:endParaRPr lang="en-US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5" name="Google Shape;139;p4">
            <a:extLst>
              <a:ext uri="{FF2B5EF4-FFF2-40B4-BE49-F238E27FC236}">
                <a16:creationId xmlns:a16="http://schemas.microsoft.com/office/drawing/2014/main" id="{F57B2A1D-8EB5-87C1-8443-28606CF86D6C}"/>
              </a:ext>
            </a:extLst>
          </p:cNvPr>
          <p:cNvSpPr txBox="1">
            <a:spLocks/>
          </p:cNvSpPr>
          <p:nvPr/>
        </p:nvSpPr>
        <p:spPr>
          <a:xfrm>
            <a:off x="813662" y="1185622"/>
            <a:ext cx="9101240" cy="578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pen Sans SemiBold"/>
              <a:buNone/>
              <a:defRPr sz="3000" b="1" i="0" u="none" strike="noStrike" cap="none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Open Sans SemiBold"/>
              <a:buNone/>
              <a:tabLst/>
              <a:defRPr/>
            </a:pP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002E62"/>
              </a:solidFill>
              <a:effectLst/>
              <a:uLnTx/>
              <a:uFillTx/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graphicFrame>
        <p:nvGraphicFramePr>
          <p:cNvPr id="7" name="Google Shape;140;p4">
            <a:extLst>
              <a:ext uri="{FF2B5EF4-FFF2-40B4-BE49-F238E27FC236}">
                <a16:creationId xmlns:a16="http://schemas.microsoft.com/office/drawing/2014/main" id="{D1344E3F-7D81-066D-DFA1-26D05F3E980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78179886"/>
              </p:ext>
            </p:extLst>
          </p:nvPr>
        </p:nvGraphicFramePr>
        <p:xfrm>
          <a:off x="1365605" y="1237534"/>
          <a:ext cx="6238354" cy="3073556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31191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191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11856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+mn-lt"/>
                        </a:rPr>
                        <a:t>Capital Formation</a:t>
                      </a:r>
                      <a:endParaRPr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50" marR="91450" marT="45725" marB="45725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+mn-lt"/>
                        </a:rPr>
                        <a:t>&gt;$60M</a:t>
                      </a:r>
                      <a:endParaRPr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50" marR="91450" marT="45725" marB="45725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5425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+mn-lt"/>
                        </a:rPr>
                        <a:t>New Business Starts</a:t>
                      </a:r>
                      <a:endParaRPr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50" marR="91450" marT="45725" marB="45725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+mn-lt"/>
                        </a:rPr>
                        <a:t>492</a:t>
                      </a:r>
                      <a:endParaRPr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50" marR="91450" marT="45725" marB="45725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5425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sym typeface="Arial"/>
                        </a:rPr>
                        <a:t>Jobs Created</a:t>
                      </a:r>
                      <a:endParaRPr kumimoji="0" lang="en-US" sz="14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sym typeface="Arial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50" marR="91450" marT="45725" marB="45725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sym typeface="Arial"/>
                        </a:rPr>
                        <a:t>1182</a:t>
                      </a:r>
                      <a:endParaRPr kumimoji="0" lang="en-US" sz="14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sym typeface="Arial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50" marR="91450" marT="45725" marB="45725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0260781"/>
                  </a:ext>
                </a:extLst>
              </a:tr>
              <a:tr h="615425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+mn-lt"/>
                        </a:rPr>
                        <a:t>Revenue Increase</a:t>
                      </a:r>
                      <a:endParaRPr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50" marR="91450" marT="45725" marB="45725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+mn-lt"/>
                        </a:rPr>
                        <a:t>&gt;$31M</a:t>
                      </a:r>
                      <a:endParaRPr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50" marR="91450" marT="45725" marB="45725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5425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+mn-lt"/>
                        </a:rPr>
                        <a:t>Clients Advised</a:t>
                      </a:r>
                      <a:endParaRPr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50" marR="91450" marT="45725" marB="45725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+mn-lt"/>
                        </a:rPr>
                        <a:t>4061</a:t>
                      </a:r>
                      <a:endParaRPr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50" marR="91450" marT="45725" marB="45725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8" name="Google Shape;85;p4">
            <a:extLst>
              <a:ext uri="{FF2B5EF4-FFF2-40B4-BE49-F238E27FC236}">
                <a16:creationId xmlns:a16="http://schemas.microsoft.com/office/drawing/2014/main" id="{C8E8F28E-6F48-739D-9FD7-F6DEDC601D64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75850" y="4356923"/>
            <a:ext cx="1031481" cy="620513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84;p4">
            <a:extLst>
              <a:ext uri="{FF2B5EF4-FFF2-40B4-BE49-F238E27FC236}">
                <a16:creationId xmlns:a16="http://schemas.microsoft.com/office/drawing/2014/main" id="{64FD22F1-1818-1238-96AC-659FA3CC7078}"/>
              </a:ext>
            </a:extLst>
          </p:cNvPr>
          <p:cNvSpPr txBox="1"/>
          <p:nvPr/>
        </p:nvSpPr>
        <p:spPr>
          <a:xfrm>
            <a:off x="2059868" y="4519516"/>
            <a:ext cx="5711660" cy="552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114300" marR="0" lvl="0" indent="0" algn="ctr" rtl="0">
              <a:lnSpc>
                <a:spcPct val="12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None/>
            </a:pPr>
            <a:r>
              <a:rPr lang="en-US" sz="1800" b="1" i="0" u="none" strike="noStrike" cap="none" dirty="0">
                <a:solidFill>
                  <a:srgbClr val="002D62"/>
                </a:solidFill>
                <a:latin typeface="Arial"/>
                <a:ea typeface="Arial"/>
                <a:cs typeface="Arial"/>
                <a:sym typeface="Arial"/>
              </a:rPr>
              <a:t>To learn more, visit </a:t>
            </a:r>
            <a:r>
              <a:rPr lang="en-US" sz="1800" b="1" dirty="0">
                <a:solidFill>
                  <a:srgbClr val="002D62"/>
                </a:solidFill>
              </a:rPr>
              <a:t>ArizonaSBDC.com</a:t>
            </a:r>
            <a:endParaRPr sz="1800" b="1" i="0" u="none" strike="noStrike" cap="none" dirty="0">
              <a:solidFill>
                <a:srgbClr val="D1124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552931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"/>
          <p:cNvSpPr txBox="1">
            <a:spLocks noGrp="1"/>
          </p:cNvSpPr>
          <p:nvPr>
            <p:ph type="ctrTitle"/>
          </p:nvPr>
        </p:nvSpPr>
        <p:spPr>
          <a:xfrm>
            <a:off x="276447" y="188445"/>
            <a:ext cx="8591100" cy="55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B5C"/>
              </a:buClr>
              <a:buSzPts val="2500"/>
              <a:buFont typeface="Open Sans SemiBold"/>
              <a:buNone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Importance of Goals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"/>
          <p:cNvSpPr txBox="1">
            <a:spLocks noGrp="1"/>
          </p:cNvSpPr>
          <p:nvPr>
            <p:ph type="body" idx="1"/>
          </p:nvPr>
        </p:nvSpPr>
        <p:spPr>
          <a:xfrm>
            <a:off x="864400" y="659175"/>
            <a:ext cx="6637836" cy="38643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00050" lvl="0" indent="-282575" algn="l" rtl="0">
              <a:lnSpc>
                <a:spcPct val="141250"/>
              </a:lnSpc>
              <a:spcBef>
                <a:spcPts val="0"/>
              </a:spcBef>
              <a:spcAft>
                <a:spcPts val="0"/>
              </a:spcAft>
              <a:buSzPts val="1550"/>
              <a:buFont typeface="Noto Sans Symbols"/>
              <a:buChar char="▪"/>
            </a:pPr>
            <a:r>
              <a:rPr lang="en-US" sz="2400" dirty="0">
                <a:solidFill>
                  <a:schemeClr val="tx1"/>
                </a:solidFill>
                <a:latin typeface="+mn-lt"/>
                <a:ea typeface="Arial"/>
                <a:cs typeface="Arial"/>
                <a:sym typeface="Arial"/>
              </a:rPr>
              <a:t>Clarity</a:t>
            </a:r>
            <a:endParaRPr dirty="0">
              <a:solidFill>
                <a:schemeClr val="tx1"/>
              </a:solidFill>
              <a:latin typeface="+mn-lt"/>
            </a:endParaRPr>
          </a:p>
          <a:p>
            <a:pPr marL="400050" lvl="0" indent="-282575" algn="l" rtl="0">
              <a:lnSpc>
                <a:spcPct val="141250"/>
              </a:lnSpc>
              <a:spcBef>
                <a:spcPts val="0"/>
              </a:spcBef>
              <a:spcAft>
                <a:spcPts val="0"/>
              </a:spcAft>
              <a:buSzPts val="1550"/>
              <a:buFont typeface="Noto Sans Symbols"/>
              <a:buChar char="▪"/>
            </a:pPr>
            <a:r>
              <a:rPr lang="en-US" sz="2400" dirty="0">
                <a:solidFill>
                  <a:schemeClr val="tx1"/>
                </a:solidFill>
                <a:latin typeface="+mn-lt"/>
                <a:ea typeface="Arial"/>
                <a:cs typeface="Arial"/>
                <a:sym typeface="Arial"/>
              </a:rPr>
              <a:t>Focus</a:t>
            </a:r>
            <a:endParaRPr dirty="0">
              <a:solidFill>
                <a:schemeClr val="tx1"/>
              </a:solidFill>
              <a:latin typeface="+mn-lt"/>
            </a:endParaRPr>
          </a:p>
          <a:p>
            <a:pPr marL="400050" lvl="0" indent="-282575" algn="l" rtl="0">
              <a:lnSpc>
                <a:spcPct val="141250"/>
              </a:lnSpc>
              <a:spcBef>
                <a:spcPts val="0"/>
              </a:spcBef>
              <a:spcAft>
                <a:spcPts val="0"/>
              </a:spcAft>
              <a:buSzPts val="1550"/>
              <a:buFont typeface="Noto Sans Symbols"/>
              <a:buChar char="▪"/>
            </a:pPr>
            <a:r>
              <a:rPr lang="en-US" sz="2400" dirty="0">
                <a:solidFill>
                  <a:schemeClr val="tx1"/>
                </a:solidFill>
                <a:latin typeface="+mn-lt"/>
                <a:ea typeface="Arial"/>
                <a:cs typeface="Arial"/>
                <a:sym typeface="Arial"/>
              </a:rPr>
              <a:t>Efficiency</a:t>
            </a:r>
            <a:endParaRPr dirty="0">
              <a:solidFill>
                <a:schemeClr val="tx1"/>
              </a:solidFill>
              <a:latin typeface="+mn-lt"/>
            </a:endParaRPr>
          </a:p>
          <a:p>
            <a:pPr marL="400050" lvl="0" indent="-282575" algn="l" rtl="0">
              <a:lnSpc>
                <a:spcPct val="141250"/>
              </a:lnSpc>
              <a:spcBef>
                <a:spcPts val="0"/>
              </a:spcBef>
              <a:spcAft>
                <a:spcPts val="0"/>
              </a:spcAft>
              <a:buSzPts val="1550"/>
              <a:buFont typeface="Noto Sans Symbols"/>
              <a:buChar char="▪"/>
            </a:pPr>
            <a:r>
              <a:rPr lang="en-US" sz="2400" dirty="0">
                <a:solidFill>
                  <a:schemeClr val="tx1"/>
                </a:solidFill>
                <a:latin typeface="+mn-lt"/>
                <a:ea typeface="Arial"/>
                <a:cs typeface="Arial"/>
                <a:sym typeface="Arial"/>
              </a:rPr>
              <a:t>Performance</a:t>
            </a:r>
            <a:endParaRPr dirty="0">
              <a:solidFill>
                <a:schemeClr val="tx1"/>
              </a:solidFill>
              <a:latin typeface="+mn-lt"/>
            </a:endParaRPr>
          </a:p>
          <a:p>
            <a:pPr marL="400050" lvl="0" indent="-282575" algn="l" rtl="0">
              <a:lnSpc>
                <a:spcPct val="141250"/>
              </a:lnSpc>
              <a:spcBef>
                <a:spcPts val="0"/>
              </a:spcBef>
              <a:spcAft>
                <a:spcPts val="0"/>
              </a:spcAft>
              <a:buSzPts val="1550"/>
              <a:buFont typeface="Noto Sans Symbols"/>
              <a:buChar char="▪"/>
            </a:pPr>
            <a:r>
              <a:rPr lang="en-US" sz="2400" dirty="0">
                <a:solidFill>
                  <a:schemeClr val="tx1"/>
                </a:solidFill>
                <a:latin typeface="+mn-lt"/>
                <a:ea typeface="Arial"/>
                <a:cs typeface="Arial"/>
                <a:sym typeface="Arial"/>
              </a:rPr>
              <a:t>Team Buy-In</a:t>
            </a:r>
            <a:endParaRPr dirty="0">
              <a:solidFill>
                <a:schemeClr val="tx1"/>
              </a:solidFill>
              <a:latin typeface="+mn-lt"/>
            </a:endParaRPr>
          </a:p>
          <a:p>
            <a:pPr marL="400050" lvl="0" indent="-282575" algn="l" rtl="0">
              <a:lnSpc>
                <a:spcPct val="141250"/>
              </a:lnSpc>
              <a:spcBef>
                <a:spcPts val="0"/>
              </a:spcBef>
              <a:spcAft>
                <a:spcPts val="0"/>
              </a:spcAft>
              <a:buSzPts val="1550"/>
              <a:buFont typeface="Noto Sans Symbols"/>
              <a:buChar char="▪"/>
            </a:pPr>
            <a:r>
              <a:rPr lang="en-US" sz="2400" dirty="0">
                <a:solidFill>
                  <a:schemeClr val="tx1"/>
                </a:solidFill>
                <a:latin typeface="+mn-lt"/>
                <a:ea typeface="Arial"/>
                <a:cs typeface="Arial"/>
                <a:sym typeface="Arial"/>
              </a:rPr>
              <a:t>Accountability</a:t>
            </a:r>
            <a:endParaRPr dirty="0">
              <a:solidFill>
                <a:schemeClr val="tx1"/>
              </a:solidFill>
              <a:latin typeface="+mn-lt"/>
            </a:endParaRPr>
          </a:p>
          <a:p>
            <a:pPr marL="400050" lvl="0" indent="-282575" algn="l" rtl="0">
              <a:lnSpc>
                <a:spcPct val="141250"/>
              </a:lnSpc>
              <a:spcBef>
                <a:spcPts val="0"/>
              </a:spcBef>
              <a:spcAft>
                <a:spcPts val="0"/>
              </a:spcAft>
              <a:buSzPts val="1550"/>
              <a:buFont typeface="Noto Sans Symbols"/>
              <a:buChar char="▪"/>
            </a:pPr>
            <a:r>
              <a:rPr lang="en-US" sz="2400" dirty="0">
                <a:solidFill>
                  <a:schemeClr val="tx1"/>
                </a:solidFill>
                <a:latin typeface="+mn-lt"/>
                <a:ea typeface="Arial"/>
                <a:cs typeface="Arial"/>
                <a:sym typeface="Arial"/>
              </a:rPr>
              <a:t>Enjoyment!</a:t>
            </a:r>
            <a:endParaRPr dirty="0">
              <a:solidFill>
                <a:schemeClr val="tx1"/>
              </a:solidFill>
              <a:latin typeface="+mn-lt"/>
            </a:endParaRPr>
          </a:p>
          <a:p>
            <a:pPr marL="117475" lvl="0" indent="0" algn="l" rtl="0">
              <a:lnSpc>
                <a:spcPct val="141250"/>
              </a:lnSpc>
              <a:spcBef>
                <a:spcPts val="0"/>
              </a:spcBef>
              <a:spcAft>
                <a:spcPts val="0"/>
              </a:spcAft>
              <a:buSzPts val="1550"/>
              <a:buNone/>
            </a:pPr>
            <a:endParaRPr sz="1550" dirty="0">
              <a:latin typeface="Arial"/>
              <a:ea typeface="Arial"/>
              <a:cs typeface="Arial"/>
              <a:sym typeface="Arial"/>
            </a:endParaRPr>
          </a:p>
          <a:p>
            <a:pPr marL="400050" lvl="0" indent="-184150" algn="l" rtl="0">
              <a:lnSpc>
                <a:spcPct val="141250"/>
              </a:lnSpc>
              <a:spcBef>
                <a:spcPts val="0"/>
              </a:spcBef>
              <a:spcAft>
                <a:spcPts val="0"/>
              </a:spcAft>
              <a:buSzPts val="1550"/>
              <a:buFont typeface="Noto Sans Symbols"/>
              <a:buNone/>
            </a:pPr>
            <a:endParaRPr sz="1550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2" name="Google Shape;92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5850" y="4356923"/>
            <a:ext cx="1031481" cy="620513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" descr="3D stairs desig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54288" y="797105"/>
            <a:ext cx="4356462" cy="32673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6"/>
          <p:cNvSpPr txBox="1">
            <a:spLocks noGrp="1"/>
          </p:cNvSpPr>
          <p:nvPr>
            <p:ph type="ctrTitle"/>
          </p:nvPr>
        </p:nvSpPr>
        <p:spPr>
          <a:xfrm>
            <a:off x="276447" y="188445"/>
            <a:ext cx="8591100" cy="55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B5C"/>
              </a:buClr>
              <a:buSzPts val="2500"/>
              <a:buFont typeface="Open Sans SemiBold"/>
              <a:buNone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Types of Goals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6"/>
          <p:cNvSpPr txBox="1">
            <a:spLocks noGrp="1"/>
          </p:cNvSpPr>
          <p:nvPr>
            <p:ph type="body" idx="1"/>
          </p:nvPr>
        </p:nvSpPr>
        <p:spPr>
          <a:xfrm>
            <a:off x="892110" y="844654"/>
            <a:ext cx="5425563" cy="377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00050" lvl="0" indent="-282575" algn="l" rtl="0">
              <a:lnSpc>
                <a:spcPct val="141250"/>
              </a:lnSpc>
              <a:spcBef>
                <a:spcPts val="0"/>
              </a:spcBef>
              <a:spcAft>
                <a:spcPts val="0"/>
              </a:spcAft>
              <a:buSzPts val="1550"/>
              <a:buFont typeface="Noto Sans Symbols"/>
              <a:buChar char="▪"/>
            </a:pPr>
            <a:r>
              <a:rPr lang="en-US" sz="2400" dirty="0">
                <a:solidFill>
                  <a:schemeClr val="tx1"/>
                </a:solidFill>
                <a:latin typeface="+mn-lt"/>
                <a:ea typeface="Arial"/>
                <a:cs typeface="Arial"/>
                <a:sym typeface="Arial"/>
              </a:rPr>
              <a:t>Personal and Professional</a:t>
            </a:r>
            <a:endParaRPr dirty="0">
              <a:solidFill>
                <a:schemeClr val="tx1"/>
              </a:solidFill>
              <a:latin typeface="+mn-lt"/>
            </a:endParaRPr>
          </a:p>
          <a:p>
            <a:pPr marL="400050" lvl="0" indent="-282575" algn="l" rtl="0">
              <a:lnSpc>
                <a:spcPct val="141250"/>
              </a:lnSpc>
              <a:spcBef>
                <a:spcPts val="0"/>
              </a:spcBef>
              <a:spcAft>
                <a:spcPts val="0"/>
              </a:spcAft>
              <a:buSzPts val="1550"/>
              <a:buFont typeface="Noto Sans Symbols"/>
              <a:buChar char="▪"/>
            </a:pPr>
            <a:r>
              <a:rPr lang="en-US" sz="2400" dirty="0">
                <a:solidFill>
                  <a:schemeClr val="tx1"/>
                </a:solidFill>
                <a:latin typeface="+mn-lt"/>
                <a:ea typeface="Arial"/>
                <a:cs typeface="Arial"/>
                <a:sym typeface="Arial"/>
              </a:rPr>
              <a:t>Short- and Long-Term</a:t>
            </a:r>
            <a:endParaRPr dirty="0">
              <a:solidFill>
                <a:schemeClr val="tx1"/>
              </a:solidFill>
              <a:latin typeface="+mn-lt"/>
            </a:endParaRPr>
          </a:p>
          <a:p>
            <a:pPr marL="400050" lvl="0" indent="-282575" algn="l" rtl="0">
              <a:lnSpc>
                <a:spcPct val="141250"/>
              </a:lnSpc>
              <a:spcBef>
                <a:spcPts val="0"/>
              </a:spcBef>
              <a:spcAft>
                <a:spcPts val="0"/>
              </a:spcAft>
              <a:buSzPts val="1550"/>
              <a:buFont typeface="Noto Sans Symbols"/>
              <a:buChar char="▪"/>
            </a:pPr>
            <a:r>
              <a:rPr lang="en-US" sz="2400" dirty="0">
                <a:solidFill>
                  <a:schemeClr val="tx1"/>
                </a:solidFill>
                <a:latin typeface="+mn-lt"/>
                <a:ea typeface="Arial"/>
                <a:cs typeface="Arial"/>
                <a:sym typeface="Arial"/>
              </a:rPr>
              <a:t>Quantitative and Qualitative</a:t>
            </a:r>
            <a:endParaRPr dirty="0">
              <a:solidFill>
                <a:schemeClr val="tx1"/>
              </a:solidFill>
              <a:latin typeface="+mn-lt"/>
            </a:endParaRPr>
          </a:p>
          <a:p>
            <a:pPr marL="400050" lvl="0" indent="-282575" algn="l" rtl="0">
              <a:lnSpc>
                <a:spcPct val="141250"/>
              </a:lnSpc>
              <a:spcBef>
                <a:spcPts val="0"/>
              </a:spcBef>
              <a:spcAft>
                <a:spcPts val="0"/>
              </a:spcAft>
              <a:buSzPts val="1550"/>
              <a:buFont typeface="Noto Sans Symbols"/>
              <a:buChar char="▪"/>
            </a:pPr>
            <a:r>
              <a:rPr lang="en-US" sz="2400" dirty="0">
                <a:solidFill>
                  <a:schemeClr val="tx1"/>
                </a:solidFill>
                <a:latin typeface="+mn-lt"/>
                <a:ea typeface="Arial"/>
                <a:cs typeface="Arial"/>
                <a:sym typeface="Arial"/>
              </a:rPr>
              <a:t>Profitability</a:t>
            </a:r>
            <a:endParaRPr dirty="0">
              <a:solidFill>
                <a:schemeClr val="tx1"/>
              </a:solidFill>
              <a:latin typeface="+mn-lt"/>
            </a:endParaRPr>
          </a:p>
          <a:p>
            <a:pPr marL="400050" lvl="0" indent="-282575" algn="l" rtl="0">
              <a:lnSpc>
                <a:spcPct val="141250"/>
              </a:lnSpc>
              <a:spcBef>
                <a:spcPts val="0"/>
              </a:spcBef>
              <a:spcAft>
                <a:spcPts val="0"/>
              </a:spcAft>
              <a:buSzPts val="1550"/>
              <a:buFont typeface="Noto Sans Symbols"/>
              <a:buChar char="▪"/>
            </a:pPr>
            <a:r>
              <a:rPr lang="en-US" sz="2400" dirty="0">
                <a:solidFill>
                  <a:schemeClr val="tx1"/>
                </a:solidFill>
                <a:latin typeface="+mn-lt"/>
                <a:ea typeface="Arial"/>
                <a:cs typeface="Arial"/>
                <a:sym typeface="Arial"/>
              </a:rPr>
              <a:t>Productivity</a:t>
            </a:r>
            <a:endParaRPr dirty="0">
              <a:solidFill>
                <a:schemeClr val="tx1"/>
              </a:solidFill>
              <a:latin typeface="+mn-lt"/>
            </a:endParaRPr>
          </a:p>
          <a:p>
            <a:pPr marL="400050" lvl="0" indent="-282575" algn="l" rtl="0">
              <a:lnSpc>
                <a:spcPct val="141250"/>
              </a:lnSpc>
              <a:spcBef>
                <a:spcPts val="0"/>
              </a:spcBef>
              <a:spcAft>
                <a:spcPts val="0"/>
              </a:spcAft>
              <a:buSzPts val="1550"/>
              <a:buFont typeface="Noto Sans Symbols"/>
              <a:buChar char="▪"/>
            </a:pPr>
            <a:r>
              <a:rPr lang="en-US" sz="2400" dirty="0">
                <a:solidFill>
                  <a:schemeClr val="tx1"/>
                </a:solidFill>
                <a:latin typeface="+mn-lt"/>
                <a:ea typeface="Arial"/>
                <a:cs typeface="Arial"/>
                <a:sym typeface="Arial"/>
              </a:rPr>
              <a:t>Wildly Important Goal (WIG)</a:t>
            </a:r>
            <a:endParaRPr dirty="0">
              <a:solidFill>
                <a:schemeClr val="tx1"/>
              </a:solidFill>
              <a:latin typeface="+mn-lt"/>
            </a:endParaRPr>
          </a:p>
          <a:p>
            <a:pPr marL="117475" lvl="0" indent="0" algn="l" rtl="0">
              <a:lnSpc>
                <a:spcPct val="141250"/>
              </a:lnSpc>
              <a:spcBef>
                <a:spcPts val="0"/>
              </a:spcBef>
              <a:spcAft>
                <a:spcPts val="0"/>
              </a:spcAft>
              <a:buSzPts val="1550"/>
              <a:buNone/>
            </a:pP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400050" lvl="0" indent="-184150" algn="l" rtl="0">
              <a:lnSpc>
                <a:spcPct val="141250"/>
              </a:lnSpc>
              <a:spcBef>
                <a:spcPts val="0"/>
              </a:spcBef>
              <a:spcAft>
                <a:spcPts val="0"/>
              </a:spcAft>
              <a:buSzPts val="1550"/>
              <a:buFont typeface="Noto Sans Symbols"/>
              <a:buNone/>
            </a:pPr>
            <a:endParaRPr sz="2000" dirty="0">
              <a:latin typeface="Arial"/>
              <a:ea typeface="Arial"/>
              <a:cs typeface="Arial"/>
              <a:sym typeface="Arial"/>
            </a:endParaRPr>
          </a:p>
          <a:p>
            <a:pPr marL="400050" lvl="0" indent="-184150" algn="l" rtl="0">
              <a:lnSpc>
                <a:spcPct val="141250"/>
              </a:lnSpc>
              <a:spcBef>
                <a:spcPts val="0"/>
              </a:spcBef>
              <a:spcAft>
                <a:spcPts val="0"/>
              </a:spcAft>
              <a:buSzPts val="1550"/>
              <a:buFont typeface="Noto Sans Symbols"/>
              <a:buNone/>
            </a:pPr>
            <a:endParaRPr sz="1550" dirty="0">
              <a:latin typeface="Arial"/>
              <a:ea typeface="Arial"/>
              <a:cs typeface="Arial"/>
              <a:sym typeface="Arial"/>
            </a:endParaRPr>
          </a:p>
          <a:p>
            <a:pPr marL="400050" lvl="0" indent="-184150" algn="l" rtl="0">
              <a:lnSpc>
                <a:spcPct val="141250"/>
              </a:lnSpc>
              <a:spcBef>
                <a:spcPts val="0"/>
              </a:spcBef>
              <a:spcAft>
                <a:spcPts val="0"/>
              </a:spcAft>
              <a:buSzPts val="1550"/>
              <a:buFont typeface="Noto Sans Symbols"/>
              <a:buNone/>
            </a:pPr>
            <a:endParaRPr sz="1550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0" name="Google Shape;100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5850" y="4356923"/>
            <a:ext cx="1031481" cy="6205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5"/>
          <p:cNvSpPr txBox="1">
            <a:spLocks noGrp="1"/>
          </p:cNvSpPr>
          <p:nvPr>
            <p:ph type="ctrTitle"/>
          </p:nvPr>
        </p:nvSpPr>
        <p:spPr>
          <a:xfrm>
            <a:off x="276447" y="188445"/>
            <a:ext cx="8591100" cy="55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B5C"/>
              </a:buClr>
              <a:buSzPts val="2500"/>
              <a:buFont typeface="Open Sans SemiBold"/>
              <a:buNone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SMART Goals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15"/>
          <p:cNvSpPr txBox="1">
            <a:spLocks noGrp="1"/>
          </p:cNvSpPr>
          <p:nvPr>
            <p:ph type="body" idx="1"/>
          </p:nvPr>
        </p:nvSpPr>
        <p:spPr>
          <a:xfrm>
            <a:off x="811791" y="885646"/>
            <a:ext cx="7405255" cy="3781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60375" lvl="0" indent="-342900" algn="l" rtl="0">
              <a:lnSpc>
                <a:spcPct val="141250"/>
              </a:lnSpc>
              <a:spcBef>
                <a:spcPts val="0"/>
              </a:spcBef>
              <a:spcAft>
                <a:spcPts val="0"/>
              </a:spcAft>
              <a:buSzPts val="1550"/>
              <a:buFont typeface="Arial"/>
              <a:buChar char="•"/>
            </a:pPr>
            <a:r>
              <a:rPr lang="en-US" sz="2400" b="1" dirty="0">
                <a:solidFill>
                  <a:schemeClr val="tx1"/>
                </a:solidFill>
                <a:latin typeface="+mn-lt"/>
              </a:rPr>
              <a:t>Specific: 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Well-defined, clear, and unambiguous</a:t>
            </a:r>
            <a:endParaRPr dirty="0">
              <a:solidFill>
                <a:schemeClr val="tx1"/>
              </a:solidFill>
              <a:latin typeface="+mn-lt"/>
            </a:endParaRPr>
          </a:p>
          <a:p>
            <a:pPr marL="460375" lvl="0" indent="-342900" algn="l" rtl="0">
              <a:lnSpc>
                <a:spcPct val="141250"/>
              </a:lnSpc>
              <a:spcBef>
                <a:spcPts val="0"/>
              </a:spcBef>
              <a:spcAft>
                <a:spcPts val="0"/>
              </a:spcAft>
              <a:buSzPts val="1550"/>
              <a:buFont typeface="Arial"/>
              <a:buChar char="•"/>
            </a:pPr>
            <a:r>
              <a:rPr lang="en-US" sz="2400" b="1" dirty="0">
                <a:solidFill>
                  <a:schemeClr val="tx1"/>
                </a:solidFill>
                <a:latin typeface="+mn-lt"/>
              </a:rPr>
              <a:t>Measurable: 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With specific criteria to measure progress toward goal</a:t>
            </a:r>
            <a:endParaRPr dirty="0">
              <a:solidFill>
                <a:schemeClr val="tx1"/>
              </a:solidFill>
              <a:latin typeface="+mn-lt"/>
            </a:endParaRPr>
          </a:p>
          <a:p>
            <a:pPr marL="460375" lvl="0" indent="-342900" algn="l" rtl="0">
              <a:lnSpc>
                <a:spcPct val="141250"/>
              </a:lnSpc>
              <a:spcBef>
                <a:spcPts val="0"/>
              </a:spcBef>
              <a:spcAft>
                <a:spcPts val="0"/>
              </a:spcAft>
              <a:buSzPts val="1550"/>
              <a:buFont typeface="Arial"/>
              <a:buChar char="•"/>
            </a:pPr>
            <a:r>
              <a:rPr lang="en-US" sz="2400" b="1" dirty="0">
                <a:solidFill>
                  <a:schemeClr val="tx1"/>
                </a:solidFill>
                <a:latin typeface="+mn-lt"/>
              </a:rPr>
              <a:t>Achievable: 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Attainable, realistic</a:t>
            </a:r>
            <a:endParaRPr dirty="0">
              <a:solidFill>
                <a:schemeClr val="tx1"/>
              </a:solidFill>
              <a:latin typeface="+mn-lt"/>
            </a:endParaRPr>
          </a:p>
          <a:p>
            <a:pPr marL="460375" lvl="0" indent="-342900" algn="l" rtl="0">
              <a:lnSpc>
                <a:spcPct val="141250"/>
              </a:lnSpc>
              <a:spcBef>
                <a:spcPts val="0"/>
              </a:spcBef>
              <a:spcAft>
                <a:spcPts val="0"/>
              </a:spcAft>
              <a:buSzPts val="1550"/>
              <a:buFont typeface="Arial"/>
              <a:buChar char="•"/>
            </a:pPr>
            <a:r>
              <a:rPr lang="en-US" sz="2400" b="1" dirty="0">
                <a:solidFill>
                  <a:schemeClr val="tx1"/>
                </a:solidFill>
                <a:latin typeface="+mn-lt"/>
              </a:rPr>
              <a:t>Relevant:  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Makes sense for your company</a:t>
            </a:r>
            <a:endParaRPr dirty="0">
              <a:solidFill>
                <a:schemeClr val="tx1"/>
              </a:solidFill>
              <a:latin typeface="+mn-lt"/>
            </a:endParaRPr>
          </a:p>
          <a:p>
            <a:pPr marL="460375" lvl="0" indent="-342900" algn="l" rtl="0">
              <a:lnSpc>
                <a:spcPct val="141250"/>
              </a:lnSpc>
              <a:spcBef>
                <a:spcPts val="0"/>
              </a:spcBef>
              <a:spcAft>
                <a:spcPts val="0"/>
              </a:spcAft>
              <a:buSzPts val="1550"/>
              <a:buFont typeface="Arial"/>
              <a:buChar char="•"/>
            </a:pPr>
            <a:r>
              <a:rPr lang="en-US" sz="2400" b="1" dirty="0">
                <a:solidFill>
                  <a:schemeClr val="tx1"/>
                </a:solidFill>
                <a:latin typeface="+mn-lt"/>
              </a:rPr>
              <a:t>Timely:  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Start and target dates</a:t>
            </a:r>
            <a:endParaRPr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07" name="Google Shape;10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5850" y="4356923"/>
            <a:ext cx="1031481" cy="6205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4"/>
          <p:cNvSpPr txBox="1">
            <a:spLocks noGrp="1"/>
          </p:cNvSpPr>
          <p:nvPr>
            <p:ph type="ctrTitle"/>
          </p:nvPr>
        </p:nvSpPr>
        <p:spPr>
          <a:xfrm>
            <a:off x="276447" y="188445"/>
            <a:ext cx="8591100" cy="55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B5C"/>
              </a:buClr>
              <a:buSzPts val="2500"/>
              <a:buFont typeface="Open Sans SemiBold"/>
              <a:buNone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SMART Goal Examples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24"/>
          <p:cNvSpPr txBox="1">
            <a:spLocks noGrp="1"/>
          </p:cNvSpPr>
          <p:nvPr>
            <p:ph type="body" idx="1"/>
          </p:nvPr>
        </p:nvSpPr>
        <p:spPr>
          <a:xfrm>
            <a:off x="837442" y="977829"/>
            <a:ext cx="7469109" cy="377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60375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550"/>
              <a:buFont typeface="Arial"/>
              <a:buChar char="•"/>
            </a:pPr>
            <a:r>
              <a:rPr lang="en-US" sz="2400" dirty="0">
                <a:solidFill>
                  <a:schemeClr val="tx1"/>
                </a:solidFill>
                <a:latin typeface="+mn-lt"/>
                <a:ea typeface="Arial"/>
                <a:cs typeface="Arial"/>
                <a:sym typeface="Arial"/>
              </a:rPr>
              <a:t>Increase sales (clients, profits)</a:t>
            </a:r>
            <a:endParaRPr dirty="0">
              <a:solidFill>
                <a:schemeClr val="tx1"/>
              </a:solidFill>
              <a:latin typeface="+mn-lt"/>
            </a:endParaRPr>
          </a:p>
          <a:p>
            <a:pPr marL="460375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550"/>
              <a:buFont typeface="Arial"/>
              <a:buChar char="•"/>
            </a:pPr>
            <a:r>
              <a:rPr lang="en-US" sz="2400" dirty="0">
                <a:solidFill>
                  <a:schemeClr val="tx1"/>
                </a:solidFill>
                <a:latin typeface="+mn-lt"/>
                <a:ea typeface="Arial"/>
                <a:cs typeface="Arial"/>
                <a:sym typeface="Arial"/>
              </a:rPr>
              <a:t>Increase sales by 12/31/25</a:t>
            </a:r>
            <a:endParaRPr dirty="0">
              <a:solidFill>
                <a:schemeClr val="tx1"/>
              </a:solidFill>
              <a:latin typeface="+mn-lt"/>
            </a:endParaRPr>
          </a:p>
          <a:p>
            <a:pPr marL="460375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550"/>
              <a:buFont typeface="Arial"/>
              <a:buChar char="•"/>
            </a:pPr>
            <a:r>
              <a:rPr lang="en-US" sz="2400" dirty="0">
                <a:solidFill>
                  <a:schemeClr val="tx1"/>
                </a:solidFill>
                <a:latin typeface="+mn-lt"/>
                <a:ea typeface="Arial"/>
                <a:cs typeface="Arial"/>
                <a:sym typeface="Arial"/>
              </a:rPr>
              <a:t>Increase net sales of our ABC products by 25% by year-end, improving net profit by at least 10%</a:t>
            </a:r>
            <a:endParaRPr dirty="0">
              <a:solidFill>
                <a:schemeClr val="tx1"/>
              </a:solidFill>
              <a:latin typeface="+mn-lt"/>
            </a:endParaRPr>
          </a:p>
          <a:p>
            <a:pPr marL="460375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SzPts val="1550"/>
              <a:buFont typeface="Arial"/>
              <a:buChar char="•"/>
            </a:pPr>
            <a:r>
              <a:rPr lang="en-US" sz="2400" dirty="0">
                <a:solidFill>
                  <a:schemeClr val="tx1"/>
                </a:solidFill>
                <a:latin typeface="+mn-lt"/>
                <a:ea typeface="Arial"/>
                <a:cs typeface="Arial"/>
                <a:sym typeface="Arial"/>
              </a:rPr>
              <a:t>Take two week-long vacations, one in May and one in October, with family (or friends)</a:t>
            </a:r>
            <a:endParaRPr sz="2400" dirty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endParaRPr>
          </a:p>
        </p:txBody>
      </p:sp>
      <p:pic>
        <p:nvPicPr>
          <p:cNvPr id="114" name="Google Shape;114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5850" y="4356923"/>
            <a:ext cx="1031481" cy="6205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733</Words>
  <Application>Microsoft Office PowerPoint</Application>
  <PresentationFormat>On-screen Show (16:9)</PresentationFormat>
  <Paragraphs>120</Paragraphs>
  <Slides>22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Gill Sans</vt:lpstr>
      <vt:lpstr>Open Sans SemiBold</vt:lpstr>
      <vt:lpstr>Noto Sans Symbols</vt:lpstr>
      <vt:lpstr>Open Sans</vt:lpstr>
      <vt:lpstr>Arial</vt:lpstr>
      <vt:lpstr>Office Theme</vt:lpstr>
      <vt:lpstr>PowerPoint Presentation</vt:lpstr>
      <vt:lpstr>Who We Are</vt:lpstr>
      <vt:lpstr>How We Serve Clients</vt:lpstr>
      <vt:lpstr>Tools to Grow and Access Capital</vt:lpstr>
      <vt:lpstr>Economic Impact (current calendar year)</vt:lpstr>
      <vt:lpstr>Importance of Goals</vt:lpstr>
      <vt:lpstr>Types of Goals</vt:lpstr>
      <vt:lpstr>SMART Goals</vt:lpstr>
      <vt:lpstr>SMART Goal Examples</vt:lpstr>
      <vt:lpstr>What Is Your 2025 Profitability Goal?</vt:lpstr>
      <vt:lpstr>What Is Your Wildly Important Goal (WIG) in 2025?  What Other Goals Support It?</vt:lpstr>
      <vt:lpstr>Goal Setting: Common Mistakes</vt:lpstr>
      <vt:lpstr>Goal Setting: Best Practices</vt:lpstr>
      <vt:lpstr>When I Say “Time Management,”         You Say…?</vt:lpstr>
      <vt:lpstr>Where Do You Spend Your Time?</vt:lpstr>
      <vt:lpstr>Where Do You Spend Your Time?</vt:lpstr>
      <vt:lpstr>Where Do You Need/Want to Spend Time?</vt:lpstr>
      <vt:lpstr>Where Do You Need/Want to Spend Time?</vt:lpstr>
      <vt:lpstr>Time Management: Best Practices</vt:lpstr>
      <vt:lpstr>Tools to Increase Productivity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Wittekind,Paula</dc:creator>
  <cp:lastModifiedBy>Sue Oliver</cp:lastModifiedBy>
  <cp:revision>10</cp:revision>
  <dcterms:modified xsi:type="dcterms:W3CDTF">2024-12-10T15:26:12Z</dcterms:modified>
</cp:coreProperties>
</file>