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4" r:id="rId2"/>
    <p:sldId id="257" r:id="rId3"/>
    <p:sldId id="276" r:id="rId4"/>
    <p:sldId id="273" r:id="rId5"/>
    <p:sldId id="260" r:id="rId6"/>
    <p:sldId id="265" r:id="rId7"/>
    <p:sldId id="268" r:id="rId8"/>
    <p:sldId id="266" r:id="rId9"/>
    <p:sldId id="271" r:id="rId10"/>
    <p:sldId id="269" r:id="rId11"/>
    <p:sldId id="270" r:id="rId12"/>
    <p:sldId id="272" r:id="rId13"/>
    <p:sldId id="275" r:id="rId14"/>
    <p:sldId id="267" r:id="rId15"/>
    <p:sldId id="274" r:id="rId16"/>
    <p:sldId id="2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5"/>
    <p:restoredTop sz="68765"/>
  </p:normalViewPr>
  <p:slideViewPr>
    <p:cSldViewPr snapToGrid="0">
      <p:cViewPr varScale="1">
        <p:scale>
          <a:sx n="99" d="100"/>
          <a:sy n="99" d="100"/>
        </p:scale>
        <p:origin x="12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AAFBF-EEF4-E944-A946-707BB5B78B89}" type="datetimeFigureOut">
              <a:rPr lang="en-US" smtClean="0"/>
              <a:t>4/29/24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AFF62-1CA0-0441-A187-488D34902FC9}" type="slidenum">
              <a:rPr lang="en-US" smtClean="0"/>
              <a:t>‹#›</a:t>
            </a:fld>
            <a:endParaRPr lang="en-US"/>
          </a:p>
        </p:txBody>
      </p:sp>
    </p:spTree>
    <p:extLst>
      <p:ext uri="{BB962C8B-B14F-4D97-AF65-F5344CB8AC3E}">
        <p14:creationId xmlns:p14="http://schemas.microsoft.com/office/powerpoint/2010/main" val="250151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thanks for being here for todays Business Financial Literacy topic, The Hidden Costs of Living Out of Your Business. </a:t>
            </a:r>
          </a:p>
          <a:p>
            <a:endParaRPr lang="en-US" dirty="0"/>
          </a:p>
          <a:p>
            <a:r>
              <a:rPr lang="en-US" dirty="0"/>
              <a:t>This is a topic near and dear to my heart and I believe you’ll enjoy it as well. </a:t>
            </a:r>
          </a:p>
          <a:p>
            <a:endParaRPr lang="en-US" dirty="0"/>
          </a:p>
          <a:p>
            <a:r>
              <a:rPr lang="en-US" dirty="0"/>
              <a:t>As a quick housekeeping item, I encourage you to ask questions along the way rather than waiting until the end of the presentation – go ahead and strike while the iron is hot if you see or hear something that prompts a question - and I’ll do my best to keep us on-track and on-time. </a:t>
            </a:r>
          </a:p>
          <a:p>
            <a:endParaRPr lang="en-US" dirty="0"/>
          </a:p>
          <a:p>
            <a:r>
              <a:rPr lang="en-US" dirty="0"/>
              <a:t>There will be a couple of times during the presentation where I will ask for participation, so keep score at home and feel free to use the note sheets I’ve provided as an additional resource. </a:t>
            </a:r>
          </a:p>
        </p:txBody>
      </p:sp>
      <p:sp>
        <p:nvSpPr>
          <p:cNvPr id="4" name="Slide Number Placeholder 3"/>
          <p:cNvSpPr>
            <a:spLocks noGrp="1"/>
          </p:cNvSpPr>
          <p:nvPr>
            <p:ph type="sldNum" sz="quarter" idx="5"/>
          </p:nvPr>
        </p:nvSpPr>
        <p:spPr/>
        <p:txBody>
          <a:bodyPr/>
          <a:lstStyle/>
          <a:p>
            <a:fld id="{94AAFF62-1CA0-0441-A187-488D34902FC9}" type="slidenum">
              <a:rPr lang="en-US" smtClean="0"/>
              <a:t>1</a:t>
            </a:fld>
            <a:endParaRPr lang="en-US"/>
          </a:p>
        </p:txBody>
      </p:sp>
    </p:spTree>
    <p:extLst>
      <p:ext uri="{BB962C8B-B14F-4D97-AF65-F5344CB8AC3E}">
        <p14:creationId xmlns:p14="http://schemas.microsoft.com/office/powerpoint/2010/main" val="1810865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mitigate the negative impact of mixing personal and business finances, it's essential to implement strategies for separation. One basic and effective strategy is to establish a separate business bank account exclusively for business transactions. While this seems obvious, some business owners do not take this step. </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Utilizing accounting software can also help business owners track expenses more effectively. One of my newer clients was living completely out the business when we started working together – we created a spreadsheet with all the business expenses and created two columns – one labeled P and the other B – if it was unclear, we labeled it personal. This owner then started payroll for themselves and shifted the “P” expenses to their personal bank account. Whatever works for you! By categorizing transactions and maintaining clear records, it becomes easier to differentiate between personal and business expenditures. If you aren’t comfortable with doing this on your own, outsource a bookkeeper to help you keep everything straight and properly accounted. This is crucial for pass-through entities, as it can drastically influence your correct taxable income.</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Additionally, setting a regular salary for yourself as the business owner helps ensure that personal expenses are accounted for separately from business expenses, promoting financial transparency and accountability. For pass-through entities (sole-proprietorships, partnerships, LLCs, and S-Corps): you may hear different numbers here, but my opinion is that once the net income of the business crosses $100,000, you should be cash-flow positive and can therefore establish regular W-2 income for yourself.</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lang="en-US" sz="1800" dirty="0"/>
              <a:t>Recommended salary amounts may vary based on business type and incorporation status… a starting point may be adding up owner’s personal expenses and talk with your CPA to understand where your tax “sweet spot” may be.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AAFF62-1CA0-0441-A187-488D34902FC9}" type="slidenum">
              <a:rPr lang="en-US" smtClean="0"/>
              <a:t>10</a:t>
            </a:fld>
            <a:endParaRPr lang="en-US"/>
          </a:p>
        </p:txBody>
      </p:sp>
    </p:spTree>
    <p:extLst>
      <p:ext uri="{BB962C8B-B14F-4D97-AF65-F5344CB8AC3E}">
        <p14:creationId xmlns:p14="http://schemas.microsoft.com/office/powerpoint/2010/main" val="2736137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Maintaining separate personal and business finances offers numerous financial benefits. Clearer financial records enable better financial management and decision-making, providing insights into the business's financial health and performance.</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Instills confidence and credibility in your financials. It helps paint a clearer picture of how dependent the business is on the owner vs. just seeing how much the owner takes out of the business. </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Moreover, separating personal and business finances reduces the risk of legal and tax issues, protecting the business and its owners from potential liabilities and penalties. It ensures compliance with tax regulations and promotes good financial governance.</a:t>
            </a:r>
          </a:p>
          <a:p>
            <a:endParaRPr lang="en-US" dirty="0"/>
          </a:p>
        </p:txBody>
      </p:sp>
      <p:sp>
        <p:nvSpPr>
          <p:cNvPr id="4" name="Slide Number Placeholder 3"/>
          <p:cNvSpPr>
            <a:spLocks noGrp="1"/>
          </p:cNvSpPr>
          <p:nvPr>
            <p:ph type="sldNum" sz="quarter" idx="5"/>
          </p:nvPr>
        </p:nvSpPr>
        <p:spPr/>
        <p:txBody>
          <a:bodyPr/>
          <a:lstStyle/>
          <a:p>
            <a:fld id="{94AAFF62-1CA0-0441-A187-488D34902FC9}" type="slidenum">
              <a:rPr lang="en-US" smtClean="0"/>
              <a:t>11</a:t>
            </a:fld>
            <a:endParaRPr lang="en-US"/>
          </a:p>
        </p:txBody>
      </p:sp>
    </p:spTree>
    <p:extLst>
      <p:ext uri="{BB962C8B-B14F-4D97-AF65-F5344CB8AC3E}">
        <p14:creationId xmlns:p14="http://schemas.microsoft.com/office/powerpoint/2010/main" val="2618260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can you find additional resources?</a:t>
            </a:r>
          </a:p>
          <a:p>
            <a:endParaRPr lang="en-US" dirty="0"/>
          </a:p>
          <a:p>
            <a:r>
              <a:rPr lang="en-US" dirty="0"/>
              <a:t>Profit First: tell how I use it for business and personal finances.</a:t>
            </a:r>
          </a:p>
          <a:p>
            <a:endParaRPr lang="en-US" dirty="0"/>
          </a:p>
          <a:p>
            <a:r>
              <a:rPr lang="en-US" dirty="0"/>
              <a:t>First person to send an email to </a:t>
            </a:r>
            <a:r>
              <a:rPr lang="en-US" dirty="0" err="1"/>
              <a:t>info@lifemoveswealth.com</a:t>
            </a:r>
            <a:r>
              <a:rPr lang="en-US" dirty="0"/>
              <a:t> with your name and email address, I'll send a copy of this book to you.  </a:t>
            </a:r>
          </a:p>
          <a:p>
            <a:endParaRPr lang="en-US" dirty="0"/>
          </a:p>
          <a:p>
            <a:endParaRPr lang="en-US" dirty="0"/>
          </a:p>
        </p:txBody>
      </p:sp>
      <p:sp>
        <p:nvSpPr>
          <p:cNvPr id="4" name="Slide Number Placeholder 3"/>
          <p:cNvSpPr>
            <a:spLocks noGrp="1"/>
          </p:cNvSpPr>
          <p:nvPr>
            <p:ph type="sldNum" sz="quarter" idx="5"/>
          </p:nvPr>
        </p:nvSpPr>
        <p:spPr/>
        <p:txBody>
          <a:bodyPr/>
          <a:lstStyle/>
          <a:p>
            <a:fld id="{94AAFF62-1CA0-0441-A187-488D34902FC9}" type="slidenum">
              <a:rPr lang="en-US" smtClean="0"/>
              <a:t>12</a:t>
            </a:fld>
            <a:endParaRPr lang="en-US"/>
          </a:p>
        </p:txBody>
      </p:sp>
    </p:spTree>
    <p:extLst>
      <p:ext uri="{BB962C8B-B14F-4D97-AF65-F5344CB8AC3E}">
        <p14:creationId xmlns:p14="http://schemas.microsoft.com/office/powerpoint/2010/main" val="2302727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topic I talk about with my business owner clients on a regular basis. We review their business financials and identify areas of opportunity to become more profitable, less wasteful, and ultimately more valuable over time. This focus also helps them create a better business culture for their employees. </a:t>
            </a:r>
          </a:p>
          <a:p>
            <a:endParaRPr lang="en-US" dirty="0"/>
          </a:p>
          <a:p>
            <a:r>
              <a:rPr lang="en-US" dirty="0"/>
              <a:t>Many business owners start a business, grow revenues, and eventually consider selling only to find out they aren’t financially ready to be independent of their business – and, often the business is not worth as much as they hoped! </a:t>
            </a:r>
          </a:p>
          <a:p>
            <a:endParaRPr lang="en-US" dirty="0"/>
          </a:p>
          <a:p>
            <a:r>
              <a:rPr lang="en-US" dirty="0"/>
              <a:t>This is where I become incredibly valuable to you. Ask yourself: </a:t>
            </a:r>
          </a:p>
          <a:p>
            <a:endParaRPr lang="en-US" dirty="0"/>
          </a:p>
          <a:p>
            <a:r>
              <a:rPr lang="en-US" dirty="0"/>
              <a:t>Are you financially healthy? How about your business? How would you know for sure? </a:t>
            </a:r>
          </a:p>
          <a:p>
            <a:endParaRPr lang="en-US" dirty="0"/>
          </a:p>
          <a:p>
            <a:r>
              <a:rPr lang="en-US" dirty="0"/>
              <a:t>Anyone attending this session today can get a free review of their personal AND business financial health. This will give you a significant advantage and help you run your business better. </a:t>
            </a:r>
          </a:p>
          <a:p>
            <a:endParaRPr lang="en-US" dirty="0"/>
          </a:p>
          <a:p>
            <a:r>
              <a:rPr lang="en-US" dirty="0"/>
              <a:t>Tired of feeling cash-flow strapped? Not saving as much as you need to for yourself – or at all? Have you gone periods without paying yourself to make sure you can float payroll? Unsure of when you might reach financial independence? If you answered YES to any of these, this offer is for YOU! </a:t>
            </a:r>
          </a:p>
          <a:p>
            <a:endParaRPr lang="en-US" dirty="0"/>
          </a:p>
          <a:p>
            <a:r>
              <a:rPr lang="en-US" dirty="0"/>
              <a:t>For attending today, you can receive complimentary personal and business financial health review. This review will give you personal and business KPIs to help you understand your financial health and what next steps you may need to take to reach your next level of growth. Business owners and professionals get actionable guidance for their most important questions at Life Moves Wealth.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there’s no cost or obligation to do anything but know where you stand. Please take me up on this offer – no one else in town is looking at business and personal financial health for business owners like we do! Scan the QR code on your note sheet, or on the next slide to get started.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4AAFF62-1CA0-0441-A187-488D34902FC9}" type="slidenum">
              <a:rPr lang="en-US" smtClean="0"/>
              <a:t>13</a:t>
            </a:fld>
            <a:endParaRPr lang="en-US"/>
          </a:p>
        </p:txBody>
      </p:sp>
    </p:spTree>
    <p:extLst>
      <p:ext uri="{BB962C8B-B14F-4D97-AF65-F5344CB8AC3E}">
        <p14:creationId xmlns:p14="http://schemas.microsoft.com/office/powerpoint/2010/main" val="58630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dirty="0"/>
              <a:t>Life Moves Wealth Management is an </a:t>
            </a:r>
            <a:r>
              <a:rPr lang="en-US" sz="1600" b="0" i="0" dirty="0">
                <a:solidFill>
                  <a:srgbClr val="FFFFFF"/>
                </a:solidFill>
                <a:effectLst/>
                <a:latin typeface="-apple-system"/>
              </a:rPr>
              <a:t>Independent, fee-only wealth and exit planning advisor for business owners and professionals. </a:t>
            </a:r>
            <a:r>
              <a:rPr lang="en-US" sz="2400" b="0" i="0" dirty="0">
                <a:solidFill>
                  <a:srgbClr val="202020"/>
                </a:solidFill>
                <a:effectLst/>
                <a:highlight>
                  <a:srgbClr val="FFFFFF"/>
                </a:highlight>
                <a:latin typeface="PT Serif" panose="020A0603040505020204" pitchFamily="18" charset="77"/>
              </a:rPr>
              <a:t>Fee-Only model means I don’t receive commissions, incentives, or added management costs to steer you in one direction or another. It also means I don’t focus on asset minimums – this allows more owners to have access to solid financial advice long before they sell their business. </a:t>
            </a:r>
          </a:p>
          <a:p>
            <a:pPr algn="l"/>
            <a:endParaRPr lang="en-US" sz="1600" b="0" i="0" dirty="0">
              <a:solidFill>
                <a:srgbClr val="FFFFFF"/>
              </a:solidFill>
              <a:effectLst/>
              <a:highlight>
                <a:srgbClr val="FFFFFF"/>
              </a:highlight>
              <a:latin typeface="-apple-system"/>
            </a:endParaRPr>
          </a:p>
          <a:p>
            <a:pPr algn="l"/>
            <a:r>
              <a:rPr lang="en-US" sz="1600" b="0" i="0" dirty="0">
                <a:solidFill>
                  <a:srgbClr val="FFFFFF"/>
                </a:solidFill>
                <a:effectLst/>
                <a:highlight>
                  <a:srgbClr val="FFFFFF"/>
                </a:highlight>
                <a:latin typeface="-apple-system"/>
              </a:rPr>
              <a:t>You’re a business owner or high-level professional. </a:t>
            </a:r>
            <a:r>
              <a:rPr lang="en-US" sz="1600" b="0" i="0" dirty="0">
                <a:solidFill>
                  <a:srgbClr val="404040"/>
                </a:solidFill>
                <a:effectLst/>
                <a:highlight>
                  <a:srgbClr val="FFFFFF"/>
                </a:highlight>
                <a:latin typeface="-apple-system"/>
              </a:rPr>
              <a:t>We understand your unique personal and business financial planning challenges.</a:t>
            </a:r>
            <a:br>
              <a:rPr lang="en-US" sz="1600" b="0" i="0" dirty="0">
                <a:solidFill>
                  <a:srgbClr val="404040"/>
                </a:solidFill>
                <a:effectLst/>
                <a:highlight>
                  <a:srgbClr val="FFFFFF"/>
                </a:highlight>
                <a:latin typeface="-apple-system"/>
              </a:rPr>
            </a:br>
            <a:endParaRPr lang="en-US" sz="1600" b="0" i="0" dirty="0">
              <a:solidFill>
                <a:srgbClr val="404040"/>
              </a:solidFill>
              <a:effectLst/>
              <a:highlight>
                <a:srgbClr val="FFFFFF"/>
              </a:highlight>
              <a:latin typeface="-apple-system"/>
            </a:endParaRPr>
          </a:p>
          <a:p>
            <a:pPr algn="l"/>
            <a:r>
              <a:rPr lang="en-US" sz="1600" b="0" i="0" dirty="0">
                <a:solidFill>
                  <a:srgbClr val="404040"/>
                </a:solidFill>
                <a:effectLst/>
                <a:highlight>
                  <a:srgbClr val="FFFFFF"/>
                </a:highlight>
                <a:latin typeface="-apple-system"/>
              </a:rPr>
              <a:t>Whether you’re just getting started, thinking about selling, or somewhere in between, you’re in the right place.</a:t>
            </a:r>
          </a:p>
          <a:p>
            <a:pPr algn="l"/>
            <a:endParaRPr lang="en-US" sz="1600" b="0" i="0" dirty="0">
              <a:solidFill>
                <a:srgbClr val="404040"/>
              </a:solidFill>
              <a:effectLst/>
              <a:highlight>
                <a:srgbClr val="FFFFFF"/>
              </a:highlight>
              <a:latin typeface="-apple-system"/>
            </a:endParaRPr>
          </a:p>
          <a:p>
            <a:pPr algn="l"/>
            <a:r>
              <a:rPr lang="en-US" sz="1600" b="0" i="0" dirty="0">
                <a:solidFill>
                  <a:srgbClr val="404040"/>
                </a:solidFill>
                <a:effectLst/>
                <a:highlight>
                  <a:srgbClr val="FFFFFF"/>
                </a:highlight>
                <a:latin typeface="-apple-system"/>
              </a:rPr>
              <a:t>At Life Moves Wealth, we’re all about making you financially awesome!  Scan this code and click on the “financially healthy” icon to get started. </a:t>
            </a:r>
          </a:p>
          <a:p>
            <a:pPr algn="l"/>
            <a:endParaRPr lang="en-US" sz="1600" b="0" i="0" dirty="0">
              <a:solidFill>
                <a:srgbClr val="404040"/>
              </a:solidFill>
              <a:effectLst/>
              <a:highlight>
                <a:srgbClr val="FFFFFF"/>
              </a:highlight>
              <a:latin typeface="-apple-system"/>
            </a:endParaRPr>
          </a:p>
          <a:p>
            <a:pPr algn="l"/>
            <a:r>
              <a:rPr lang="en-US" sz="1600" b="0" i="0" dirty="0">
                <a:solidFill>
                  <a:srgbClr val="404040"/>
                </a:solidFill>
                <a:effectLst/>
                <a:highlight>
                  <a:srgbClr val="FFFFFF"/>
                </a:highlight>
                <a:latin typeface="-apple-system"/>
              </a:rPr>
              <a:t>Thank you for attending today!</a:t>
            </a:r>
          </a:p>
          <a:p>
            <a:endParaRPr lang="en-US" dirty="0"/>
          </a:p>
        </p:txBody>
      </p:sp>
      <p:sp>
        <p:nvSpPr>
          <p:cNvPr id="4" name="Slide Number Placeholder 3"/>
          <p:cNvSpPr>
            <a:spLocks noGrp="1"/>
          </p:cNvSpPr>
          <p:nvPr>
            <p:ph type="sldNum" sz="quarter" idx="5"/>
          </p:nvPr>
        </p:nvSpPr>
        <p:spPr/>
        <p:txBody>
          <a:bodyPr/>
          <a:lstStyle/>
          <a:p>
            <a:fld id="{94AAFF62-1CA0-0441-A187-488D34902FC9}" type="slidenum">
              <a:rPr lang="en-US" smtClean="0"/>
              <a:t>14</a:t>
            </a:fld>
            <a:endParaRPr lang="en-US"/>
          </a:p>
        </p:txBody>
      </p:sp>
    </p:spTree>
    <p:extLst>
      <p:ext uri="{BB962C8B-B14F-4D97-AF65-F5344CB8AC3E}">
        <p14:creationId xmlns:p14="http://schemas.microsoft.com/office/powerpoint/2010/main" val="104531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3200" b="0" i="0" dirty="0">
                <a:solidFill>
                  <a:srgbClr val="404040"/>
                </a:solidFill>
                <a:effectLst/>
                <a:highlight>
                  <a:srgbClr val="FFFFFF"/>
                </a:highlight>
                <a:latin typeface="-apple-system"/>
              </a:rPr>
              <a:t>Hi, I’m Dale L Shafer II, I serve as a financial and exit planning advisor for business owners and high-level business professionals. The reason I’ve tailored the work I do around business owners is this: business owners have a high need for financial guidance for both their personal and business lives, and it’s often difficult for the average business owner to gain access to quality advice until the business can be monetized and the owner gets a pile of money that needs to be managed. I believe there’s a better way!</a:t>
            </a:r>
          </a:p>
          <a:p>
            <a:pPr algn="l"/>
            <a:endParaRPr lang="en-US" sz="3200" b="0" i="0" dirty="0">
              <a:solidFill>
                <a:srgbClr val="404040"/>
              </a:solidFill>
              <a:effectLst/>
              <a:highlight>
                <a:srgbClr val="FFFFFF"/>
              </a:highlight>
              <a:latin typeface="-apple-system"/>
            </a:endParaRPr>
          </a:p>
          <a:p>
            <a:pPr algn="l"/>
            <a:r>
              <a:rPr lang="en-US" sz="3200" b="0" i="0" dirty="0">
                <a:solidFill>
                  <a:srgbClr val="404040"/>
                </a:solidFill>
                <a:effectLst/>
                <a:highlight>
                  <a:srgbClr val="FFFFFF"/>
                </a:highlight>
                <a:latin typeface="-apple-system"/>
              </a:rPr>
              <a:t>I am proud to hold professional designations, including the CERTIFIED FINANCIAL PLANNER</a:t>
            </a:r>
            <a:r>
              <a:rPr lang="en-US" sz="3200" b="0" i="0" baseline="30000" dirty="0">
                <a:solidFill>
                  <a:srgbClr val="404040"/>
                </a:solidFill>
                <a:effectLst/>
                <a:highlight>
                  <a:srgbClr val="FFFFFF"/>
                </a:highlight>
                <a:latin typeface="-apple-system"/>
              </a:rPr>
              <a:t>TM</a:t>
            </a:r>
            <a:r>
              <a:rPr lang="en-US" sz="3200" b="0" i="0" dirty="0">
                <a:solidFill>
                  <a:srgbClr val="404040"/>
                </a:solidFill>
                <a:effectLst/>
                <a:highlight>
                  <a:srgbClr val="FFFFFF"/>
                </a:highlight>
                <a:latin typeface="-apple-system"/>
              </a:rPr>
              <a:t> (CFP</a:t>
            </a:r>
            <a:r>
              <a:rPr lang="en-US" sz="3200" b="1" i="0" dirty="0">
                <a:solidFill>
                  <a:srgbClr val="404040"/>
                </a:solidFill>
                <a:effectLst/>
                <a:highlight>
                  <a:srgbClr val="FFFFFF"/>
                </a:highlight>
                <a:latin typeface="-apple-system"/>
              </a:rPr>
              <a:t>®</a:t>
            </a:r>
            <a:r>
              <a:rPr lang="en-US" sz="3200" b="0" i="0" dirty="0">
                <a:solidFill>
                  <a:srgbClr val="404040"/>
                </a:solidFill>
                <a:effectLst/>
                <a:highlight>
                  <a:srgbClr val="FFFFFF"/>
                </a:highlight>
                <a:latin typeface="-apple-system"/>
              </a:rPr>
              <a:t>), Accredited Portfolio Management </a:t>
            </a:r>
            <a:r>
              <a:rPr lang="en-US" sz="3200" b="0" i="0" dirty="0" err="1">
                <a:solidFill>
                  <a:srgbClr val="404040"/>
                </a:solidFill>
                <a:effectLst/>
                <a:highlight>
                  <a:srgbClr val="FFFFFF"/>
                </a:highlight>
                <a:latin typeface="-apple-system"/>
              </a:rPr>
              <a:t>Advisor</a:t>
            </a:r>
            <a:r>
              <a:rPr lang="en-US" sz="3200" b="0" i="0" baseline="30000" dirty="0" err="1">
                <a:solidFill>
                  <a:srgbClr val="404040"/>
                </a:solidFill>
                <a:effectLst/>
                <a:highlight>
                  <a:srgbClr val="FFFFFF"/>
                </a:highlight>
                <a:latin typeface="-apple-system"/>
              </a:rPr>
              <a:t>TM</a:t>
            </a:r>
            <a:r>
              <a:rPr lang="en-US" sz="3200" b="0" i="0" baseline="30000" dirty="0">
                <a:solidFill>
                  <a:srgbClr val="404040"/>
                </a:solidFill>
                <a:effectLst/>
                <a:highlight>
                  <a:srgbClr val="FFFFFF"/>
                </a:highlight>
                <a:latin typeface="-apple-system"/>
              </a:rPr>
              <a:t> </a:t>
            </a:r>
            <a:r>
              <a:rPr lang="en-US" sz="3200" b="0" i="0" dirty="0">
                <a:solidFill>
                  <a:srgbClr val="404040"/>
                </a:solidFill>
                <a:effectLst/>
                <a:highlight>
                  <a:srgbClr val="FFFFFF"/>
                </a:highlight>
                <a:latin typeface="-apple-system"/>
              </a:rPr>
              <a:t>(APMA</a:t>
            </a:r>
            <a:r>
              <a:rPr lang="en-US" sz="3200" b="1" i="0" dirty="0">
                <a:solidFill>
                  <a:srgbClr val="404040"/>
                </a:solidFill>
                <a:effectLst/>
                <a:highlight>
                  <a:srgbClr val="FFFFFF"/>
                </a:highlight>
                <a:latin typeface="-apple-system"/>
              </a:rPr>
              <a:t>®</a:t>
            </a:r>
            <a:r>
              <a:rPr lang="en-US" sz="3200" b="0" i="0" dirty="0">
                <a:solidFill>
                  <a:srgbClr val="404040"/>
                </a:solidFill>
                <a:effectLst/>
                <a:highlight>
                  <a:srgbClr val="FFFFFF"/>
                </a:highlight>
                <a:latin typeface="-apple-system"/>
              </a:rPr>
              <a:t>), and Certified Divorce Financial Analyst (CDFA</a:t>
            </a:r>
            <a:r>
              <a:rPr lang="en-US" sz="3200" b="1" i="0" dirty="0">
                <a:solidFill>
                  <a:srgbClr val="404040"/>
                </a:solidFill>
                <a:effectLst/>
                <a:highlight>
                  <a:srgbClr val="FFFFFF"/>
                </a:highlight>
                <a:latin typeface="-apple-system"/>
              </a:rPr>
              <a:t>®</a:t>
            </a:r>
            <a:r>
              <a:rPr lang="en-US" sz="3200" b="0" i="0" dirty="0">
                <a:solidFill>
                  <a:srgbClr val="404040"/>
                </a:solidFill>
                <a:effectLst/>
                <a:highlight>
                  <a:srgbClr val="FFFFFF"/>
                </a:highlight>
                <a:latin typeface="-apple-system"/>
              </a:rPr>
              <a:t>). I’m currently pursuing the Certified Business Exit Consultant (CBEC®) with expected completion summer 2024.</a:t>
            </a:r>
          </a:p>
          <a:p>
            <a:pPr algn="l"/>
            <a:endParaRPr lang="en-US" sz="3200" b="0" i="0" dirty="0">
              <a:solidFill>
                <a:srgbClr val="404040"/>
              </a:solidFill>
              <a:effectLst/>
              <a:highlight>
                <a:srgbClr val="FFFFFF"/>
              </a:highlight>
              <a:latin typeface="-apple-system"/>
            </a:endParaRPr>
          </a:p>
          <a:p>
            <a:pPr algn="l"/>
            <a:r>
              <a:rPr lang="en-US" sz="4400" b="0" i="0" dirty="0">
                <a:solidFill>
                  <a:srgbClr val="404040"/>
                </a:solidFill>
                <a:effectLst/>
                <a:highlight>
                  <a:srgbClr val="FFFFFF"/>
                </a:highlight>
                <a:latin typeface="-apple-system"/>
              </a:rPr>
              <a:t>My wife is a total gem – her name is Melisa. We married in 2010 and have four children, three of whom are currently in college in three different states. And, we welcomed our “next-gen” kid to our family in April 2021.</a:t>
            </a:r>
          </a:p>
          <a:p>
            <a:pPr algn="l"/>
            <a:endParaRPr lang="en-US" sz="4400" b="0" i="0" dirty="0">
              <a:solidFill>
                <a:srgbClr val="404040"/>
              </a:solidFill>
              <a:effectLst/>
              <a:highlight>
                <a:srgbClr val="FFFFFF"/>
              </a:highlight>
              <a:latin typeface="-apple-system"/>
            </a:endParaRPr>
          </a:p>
          <a:p>
            <a:pPr algn="l"/>
            <a:r>
              <a:rPr lang="en-US" sz="4400" b="0" i="0" dirty="0">
                <a:solidFill>
                  <a:srgbClr val="404040"/>
                </a:solidFill>
                <a:effectLst/>
                <a:highlight>
                  <a:srgbClr val="FFFFFF"/>
                </a:highlight>
                <a:latin typeface="-apple-system"/>
              </a:rPr>
              <a:t>Out of the office, I am most likely found exploring outdoors, hiking, road cycling, and camping. You might also see me rocking out behind a drum kit or a guitar.</a:t>
            </a:r>
          </a:p>
          <a:p>
            <a:pPr algn="l"/>
            <a:endParaRPr lang="en-US" sz="4400" b="0" i="0" dirty="0">
              <a:solidFill>
                <a:srgbClr val="404040"/>
              </a:solidFill>
              <a:effectLst/>
              <a:highlight>
                <a:srgbClr val="FFFFFF"/>
              </a:highlight>
              <a:latin typeface="-apple-system"/>
            </a:endParaRPr>
          </a:p>
          <a:p>
            <a:pPr algn="l"/>
            <a:r>
              <a:rPr lang="en-US" sz="4400" b="0" i="0" dirty="0">
                <a:solidFill>
                  <a:srgbClr val="404040"/>
                </a:solidFill>
                <a:effectLst/>
                <a:highlight>
                  <a:srgbClr val="FFFFFF"/>
                </a:highlight>
                <a:latin typeface="-apple-system"/>
              </a:rPr>
              <a:t>Enough about me – let’s get to the good stuff!</a:t>
            </a:r>
          </a:p>
          <a:p>
            <a:pPr algn="l"/>
            <a:r>
              <a:rPr lang="en-US" sz="3200" b="0" i="0" dirty="0">
                <a:solidFill>
                  <a:srgbClr val="404040"/>
                </a:solidFill>
                <a:effectLst/>
                <a:highlight>
                  <a:srgbClr val="FFFFFF"/>
                </a:highlight>
                <a:latin typeface="-apple-system"/>
              </a:rPr>
              <a:t> </a:t>
            </a:r>
          </a:p>
        </p:txBody>
      </p:sp>
      <p:sp>
        <p:nvSpPr>
          <p:cNvPr id="4" name="Slide Number Placeholder 3"/>
          <p:cNvSpPr>
            <a:spLocks noGrp="1"/>
          </p:cNvSpPr>
          <p:nvPr>
            <p:ph type="sldNum" sz="quarter" idx="5"/>
          </p:nvPr>
        </p:nvSpPr>
        <p:spPr/>
        <p:txBody>
          <a:bodyPr/>
          <a:lstStyle/>
          <a:p>
            <a:fld id="{94AAFF62-1CA0-0441-A187-488D34902FC9}" type="slidenum">
              <a:rPr lang="en-US" smtClean="0"/>
              <a:t>2</a:t>
            </a:fld>
            <a:endParaRPr lang="en-US"/>
          </a:p>
        </p:txBody>
      </p:sp>
    </p:spTree>
    <p:extLst>
      <p:ext uri="{BB962C8B-B14F-4D97-AF65-F5344CB8AC3E}">
        <p14:creationId xmlns:p14="http://schemas.microsoft.com/office/powerpoint/2010/main" val="2398777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itchFamily="2" charset="2"/>
              <a:buChar char=""/>
              <a:tabLst>
                <a:tab pos="457200" algn="l"/>
              </a:tabLs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The presentation aims to shed light on the detrimental effects of living out of your business.</a:t>
            </a:r>
          </a:p>
          <a:p>
            <a:pPr marL="342900" marR="0" lvl="0" indent="-342900">
              <a:spcBef>
                <a:spcPts val="0"/>
              </a:spcBef>
              <a:spcAft>
                <a:spcPts val="0"/>
              </a:spcAft>
              <a:buSzPts val="1000"/>
              <a:buFont typeface="Symbol" pitchFamily="2" charset="2"/>
              <a:buChar char=""/>
              <a:tabLst>
                <a:tab pos="457200" algn="l"/>
              </a:tabLst>
            </a:pPr>
            <a:endParaRPr lang="en-US" sz="2000" b="0" i="0" kern="100" dirty="0">
              <a:solidFill>
                <a:srgbClr val="ECECEC"/>
              </a:solidFill>
              <a:effectLst/>
              <a:latin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2000" b="0" i="0" kern="100" dirty="0">
                <a:solidFill>
                  <a:srgbClr val="ECECEC"/>
                </a:solidFill>
                <a:effectLst/>
                <a:latin typeface="Calibri" panose="020F0502020204030204" pitchFamily="34" charset="0"/>
                <a:cs typeface="Times New Roman" panose="02020603050405020304" pitchFamily="18" charset="0"/>
              </a:rPr>
              <a:t>How this practice </a:t>
            </a:r>
            <a:r>
              <a:rPr lang="en-US" sz="3200" b="0" i="0" dirty="0">
                <a:solidFill>
                  <a:srgbClr val="ECECEC"/>
                </a:solidFill>
                <a:effectLst/>
                <a:latin typeface="Söhne"/>
              </a:rPr>
              <a:t>always leads to accounting confusion, makes it difficult to track business performance, and potentially causes other legal or tax issues.</a:t>
            </a:r>
            <a:r>
              <a:rPr lang="en-US" sz="2000" b="0" i="0" kern="100" dirty="0">
                <a:solidFill>
                  <a:srgbClr val="ECECEC"/>
                </a:solidFill>
                <a:effectLst/>
                <a:latin typeface="Calibri" panose="020F0502020204030204" pitchFamily="34" charset="0"/>
                <a:cs typeface="Times New Roman" panose="02020603050405020304" pitchFamily="18" charset="0"/>
              </a:rPr>
              <a:t> </a:t>
            </a:r>
          </a:p>
          <a:p>
            <a:pPr marL="342900" marR="0" lvl="0" indent="-342900">
              <a:spcBef>
                <a:spcPts val="0"/>
              </a:spcBef>
              <a:spcAft>
                <a:spcPts val="0"/>
              </a:spcAft>
              <a:buSzPts val="1000"/>
              <a:buFont typeface="Symbol" pitchFamily="2" charset="2"/>
              <a:buChar char=""/>
              <a:tabLst>
                <a:tab pos="457200" algn="l"/>
              </a:tabLs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Throughout the presentation, we'll explore strategies for avoiding this practice, promoting financial health, strong governance, and sustainability.</a:t>
            </a:r>
          </a:p>
        </p:txBody>
      </p:sp>
      <p:sp>
        <p:nvSpPr>
          <p:cNvPr id="4" name="Slide Number Placeholder 3"/>
          <p:cNvSpPr>
            <a:spLocks noGrp="1"/>
          </p:cNvSpPr>
          <p:nvPr>
            <p:ph type="sldNum" sz="quarter" idx="5"/>
          </p:nvPr>
        </p:nvSpPr>
        <p:spPr/>
        <p:txBody>
          <a:bodyPr/>
          <a:lstStyle/>
          <a:p>
            <a:fld id="{94AAFF62-1CA0-0441-A187-488D34902FC9}" type="slidenum">
              <a:rPr lang="en-US" smtClean="0"/>
              <a:t>3</a:t>
            </a:fld>
            <a:endParaRPr lang="en-US"/>
          </a:p>
        </p:txBody>
      </p:sp>
    </p:spTree>
    <p:extLst>
      <p:ext uri="{BB962C8B-B14F-4D97-AF65-F5344CB8AC3E}">
        <p14:creationId xmlns:p14="http://schemas.microsoft.com/office/powerpoint/2010/main" val="144353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see in this image? What’s happening here?</a:t>
            </a:r>
          </a:p>
          <a:p>
            <a:endParaRPr lang="en-US" dirty="0"/>
          </a:p>
          <a:p>
            <a:r>
              <a:rPr lang="en-US" dirty="0"/>
              <a:t>Would you fire this employee? If so, why?</a:t>
            </a:r>
          </a:p>
          <a:p>
            <a:endParaRPr lang="en-US" dirty="0"/>
          </a:p>
          <a:p>
            <a:r>
              <a:rPr lang="en-US" dirty="0"/>
              <a:t>Now, imagine this is not an employee. This is you, the business owner. Still feel as strongly about what’s happening here?</a:t>
            </a:r>
          </a:p>
          <a:p>
            <a:endParaRPr lang="en-US" dirty="0"/>
          </a:p>
          <a:p>
            <a:r>
              <a:rPr lang="en-US" dirty="0"/>
              <a:t>This is actually a good representation for what it looks like, as the owner, to intentionally live out of your business. So, let’s put some definition around this term. </a:t>
            </a:r>
          </a:p>
        </p:txBody>
      </p:sp>
      <p:sp>
        <p:nvSpPr>
          <p:cNvPr id="4" name="Slide Number Placeholder 3"/>
          <p:cNvSpPr>
            <a:spLocks noGrp="1"/>
          </p:cNvSpPr>
          <p:nvPr>
            <p:ph type="sldNum" sz="quarter" idx="5"/>
          </p:nvPr>
        </p:nvSpPr>
        <p:spPr/>
        <p:txBody>
          <a:bodyPr/>
          <a:lstStyle/>
          <a:p>
            <a:fld id="{94AAFF62-1CA0-0441-A187-488D34902FC9}" type="slidenum">
              <a:rPr lang="en-US" smtClean="0"/>
              <a:t>4</a:t>
            </a:fld>
            <a:endParaRPr lang="en-US"/>
          </a:p>
        </p:txBody>
      </p:sp>
    </p:spTree>
    <p:extLst>
      <p:ext uri="{BB962C8B-B14F-4D97-AF65-F5344CB8AC3E}">
        <p14:creationId xmlns:p14="http://schemas.microsoft.com/office/powerpoint/2010/main" val="374789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term “Living out of your business” refers to using business funds to cover personal expenses. </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Examples of personal expenses that are often improperly mixed with business finances include groceries, personal travel, and entertainment expenses. Sometimes car loan payments and gas can be “ran through the business”, but may not qualify as a true business expense if said car is just used for the owner’s commute to an office and personal travel – no true business use. Same for things like home and auto insurance, cell phones, utilities for your primary residence – even if you have a home-based business, etc. </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lang="en-US" sz="2800" b="0" i="0" dirty="0">
                <a:solidFill>
                  <a:srgbClr val="ECECEC"/>
                </a:solidFill>
                <a:effectLst/>
                <a:latin typeface="Söhne"/>
              </a:rPr>
              <a:t>While it might seem convenient to use the business card or even petty cash funds for grey area personal expenses,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maintaining clear boundaries between personal and business finances to ensure financial transparency, accountability, and legal compliance.</a:t>
            </a:r>
            <a:endParaRPr lang="en-US" sz="2800" b="0" i="0" dirty="0">
              <a:solidFill>
                <a:srgbClr val="ECECEC"/>
              </a:solidFill>
              <a:effectLst/>
              <a:latin typeface="Söhne"/>
            </a:endParaRPr>
          </a:p>
          <a:p>
            <a:pPr marL="342900" marR="0" lvl="0" indent="-342900">
              <a:spcBef>
                <a:spcPts val="0"/>
              </a:spcBef>
              <a:spcAft>
                <a:spcPts val="0"/>
              </a:spcAft>
              <a:buSzPts val="1000"/>
              <a:buFont typeface="Symbol" pitchFamily="2" charset="2"/>
              <a:buChar char=""/>
              <a:tabLst>
                <a:tab pos="457200" algn="l"/>
              </a:tabLst>
            </a:pPr>
            <a:endParaRPr lang="en-US" sz="2800" b="0" i="0" dirty="0">
              <a:solidFill>
                <a:srgbClr val="ECECEC"/>
              </a:solidFill>
              <a:effectLst/>
              <a:latin typeface="Söhne"/>
            </a:endParaRPr>
          </a:p>
          <a:p>
            <a:pPr marL="342900" marR="0" lvl="0" indent="-342900">
              <a:spcBef>
                <a:spcPts val="0"/>
              </a:spcBef>
              <a:spcAft>
                <a:spcPts val="0"/>
              </a:spcAft>
              <a:buSzPts val="1000"/>
              <a:buFont typeface="Symbol" pitchFamily="2" charset="2"/>
              <a:buChar char=""/>
              <a:tabLst>
                <a:tab pos="457200" algn="l"/>
              </a:tabLst>
            </a:pPr>
            <a:r>
              <a:rPr lang="en-US" sz="2800" b="0" i="0" dirty="0">
                <a:solidFill>
                  <a:srgbClr val="ECECEC"/>
                </a:solidFill>
                <a:effectLst/>
                <a:latin typeface="Söhne"/>
              </a:rPr>
              <a:t>Let’s dive 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AAFF62-1CA0-0441-A187-488D34902FC9}" type="slidenum">
              <a:rPr lang="en-US" smtClean="0"/>
              <a:t>5</a:t>
            </a:fld>
            <a:endParaRPr lang="en-US"/>
          </a:p>
        </p:txBody>
      </p:sp>
    </p:spTree>
    <p:extLst>
      <p:ext uri="{BB962C8B-B14F-4D97-AF65-F5344CB8AC3E}">
        <p14:creationId xmlns:p14="http://schemas.microsoft.com/office/powerpoint/2010/main" val="301065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personal and business expenses are mixed, it becomes difficult to differentiate between the two, making it hard to track the financial health of the business accurately. It also blurs the lines between personal liability and business liability, which can have serious legal implications in the event of lawsuits, bankruptcy, divorce, or when you eventually want to sell the business.</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2800" b="0" i="0" dirty="0">
                <a:solidFill>
                  <a:srgbClr val="ECECEC"/>
                </a:solidFill>
                <a:effectLst/>
                <a:latin typeface="Söhne"/>
              </a:rPr>
              <a:t>A major challenge is managing cash flow effectively when personal expenses are taken out of the business. This can lead to a business not having enough working capital to operate effectively. What I have seen in these situations is the owner will avoid taking a paycheck and instead use the business card to cover their bills.</a:t>
            </a:r>
          </a:p>
          <a:p>
            <a:pPr marL="342900" marR="0" lvl="0" indent="-342900">
              <a:spcBef>
                <a:spcPts val="0"/>
              </a:spcBef>
              <a:spcAft>
                <a:spcPts val="0"/>
              </a:spcAft>
              <a:buSzPts val="1000"/>
              <a:buFont typeface="Symbol" pitchFamily="2" charset="2"/>
              <a:buChar char=""/>
              <a:tabLst>
                <a:tab pos="457200" algn="l"/>
              </a:tabLst>
            </a:pPr>
            <a:endParaRPr lang="en-US" sz="2800" b="0" i="0" kern="100" dirty="0">
              <a:solidFill>
                <a:srgbClr val="ECECEC"/>
              </a:solidFill>
              <a:effectLst/>
              <a:latin typeface="Söhne"/>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lang="en-US" sz="1800" b="0" i="0" dirty="0">
                <a:solidFill>
                  <a:srgbClr val="ECECEC"/>
                </a:solidFill>
                <a:effectLst/>
                <a:latin typeface="Söhne"/>
              </a:rPr>
              <a:t>Stated simply: Using your business as a personal piggy bank for your own benefit is not only bad practice, it’s a breach of your fiduciary duty as an officer of the company.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AAFF62-1CA0-0441-A187-488D34902FC9}" type="slidenum">
              <a:rPr lang="en-US" smtClean="0"/>
              <a:t>6</a:t>
            </a:fld>
            <a:endParaRPr lang="en-US"/>
          </a:p>
        </p:txBody>
      </p:sp>
    </p:spTree>
    <p:extLst>
      <p:ext uri="{BB962C8B-B14F-4D97-AF65-F5344CB8AC3E}">
        <p14:creationId xmlns:p14="http://schemas.microsoft.com/office/powerpoint/2010/main" val="159505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From a tax perspective, without clear separation between personal and business expenses, business owners risk missing out on valuable tax deductions that could help lower their tax liability.</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It’s tempting to think that paying some personal expenses through the business might be deductible, so better to ask forgiveness than permission... Right?</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lack of documentation and clear records can raise red flags with tax authorities and potentially lead to costly audits or fines. No business owner wants to be unnecessarily tied up with a tax audit. Not only the audit, but having to restate financials, amend prior year returns, and take on an unexpected and unwelcome tax bill with interest and penalties as a result!</a:t>
            </a:r>
          </a:p>
          <a:p>
            <a:endParaRPr lang="en-US" dirty="0"/>
          </a:p>
          <a:p>
            <a:endParaRPr lang="en-US" dirty="0"/>
          </a:p>
        </p:txBody>
      </p:sp>
      <p:sp>
        <p:nvSpPr>
          <p:cNvPr id="4" name="Slide Number Placeholder 3"/>
          <p:cNvSpPr>
            <a:spLocks noGrp="1"/>
          </p:cNvSpPr>
          <p:nvPr>
            <p:ph type="sldNum" sz="quarter" idx="5"/>
          </p:nvPr>
        </p:nvSpPr>
        <p:spPr/>
        <p:txBody>
          <a:bodyPr/>
          <a:lstStyle/>
          <a:p>
            <a:fld id="{94AAFF62-1CA0-0441-A187-488D34902FC9}" type="slidenum">
              <a:rPr lang="en-US" smtClean="0"/>
              <a:t>7</a:t>
            </a:fld>
            <a:endParaRPr lang="en-US"/>
          </a:p>
        </p:txBody>
      </p:sp>
    </p:spTree>
    <p:extLst>
      <p:ext uri="{BB962C8B-B14F-4D97-AF65-F5344CB8AC3E}">
        <p14:creationId xmlns:p14="http://schemas.microsoft.com/office/powerpoint/2010/main" val="384224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impact extends beyond day-to-day operations and taxes—it can also affect the overall value of your business. </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lack of financial transparency can raise concerns about the reliability of financial statements and the overall health of the business. If a potential buyer, lender, investor, or supplier perceives a mess when looking at your financials, your business becomes less attractive… and what does that mean? A big discount for the buyer, less favorable borrowing terms, and even less favorable invoicing terms. </a:t>
            </a:r>
          </a:p>
          <a:p>
            <a:pPr marL="342900" marR="0" lvl="0" indent="-342900">
              <a:spcBef>
                <a:spcPts val="0"/>
              </a:spcBef>
              <a:spcAft>
                <a:spcPts val="0"/>
              </a:spcAft>
              <a:buSzPts val="1000"/>
              <a:buFont typeface="Symbol"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Of course, this also impacts your business's creditworthiness, which adds to the difficulty of securing favorable terms from lenders and suppliers. Non-favorable terms can become a tax on your cash flow management, and a big selling discount becomes a tax on your personal financial security. </a:t>
            </a:r>
          </a:p>
        </p:txBody>
      </p:sp>
      <p:sp>
        <p:nvSpPr>
          <p:cNvPr id="4" name="Slide Number Placeholder 3"/>
          <p:cNvSpPr>
            <a:spLocks noGrp="1"/>
          </p:cNvSpPr>
          <p:nvPr>
            <p:ph type="sldNum" sz="quarter" idx="5"/>
          </p:nvPr>
        </p:nvSpPr>
        <p:spPr/>
        <p:txBody>
          <a:bodyPr/>
          <a:lstStyle/>
          <a:p>
            <a:fld id="{94AAFF62-1CA0-0441-A187-488D34902FC9}" type="slidenum">
              <a:rPr lang="en-US" smtClean="0"/>
              <a:t>8</a:t>
            </a:fld>
            <a:endParaRPr lang="en-US"/>
          </a:p>
        </p:txBody>
      </p:sp>
    </p:spTree>
    <p:extLst>
      <p:ext uri="{BB962C8B-B14F-4D97-AF65-F5344CB8AC3E}">
        <p14:creationId xmlns:p14="http://schemas.microsoft.com/office/powerpoint/2010/main" val="328619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Now that we’ve covered this in concept, let’s look at a real-world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Here’s a financial health review using a business P&amp;L and Balance 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a professional services office, the Costs of Goods sold – or operating expenses – should be largely related to the people working in the the business… the primary professional, the front desk staff, office manager, etc. In this case, it doesn’t involve widgets being produced, so there are very few inputs for materials. </a:t>
            </a:r>
          </a:p>
          <a:p>
            <a:endParaRPr lang="en-US" dirty="0"/>
          </a:p>
          <a:p>
            <a:r>
              <a:rPr lang="en-US" dirty="0"/>
              <a:t>Using round numbers, if the office manager’s $55k salary is included in the COGS, and it should be – this leaves approx. $110,000 to pay the part-time employees. Can you pay 3-4 people decently to work part-time in an office setting?</a:t>
            </a:r>
          </a:p>
          <a:p>
            <a:endParaRPr lang="en-US" dirty="0"/>
          </a:p>
          <a:p>
            <a:r>
              <a:rPr lang="en-US" dirty="0"/>
              <a:t>How much would be left over to pay the professional who is necessary for earning the revenue??</a:t>
            </a:r>
          </a:p>
          <a:p>
            <a:endParaRPr lang="en-US" dirty="0"/>
          </a:p>
          <a:p>
            <a:r>
              <a:rPr lang="en-US" dirty="0"/>
              <a:t>In this case, the professional is simply taking net profit distributions and using the business credit card to cover personal expenses of approximately $35,000-$40,000 per year. </a:t>
            </a:r>
          </a:p>
          <a:p>
            <a:endParaRPr lang="en-US" dirty="0"/>
          </a:p>
          <a:p>
            <a:r>
              <a:rPr lang="en-US" dirty="0"/>
              <a:t>With that in mind, is this gross profit line inflated? Does this make the business appear to look more profitable than reality? Why or why not?</a:t>
            </a:r>
          </a:p>
          <a:p>
            <a:endParaRPr lang="en-US" dirty="0"/>
          </a:p>
          <a:p>
            <a:r>
              <a:rPr lang="en-US" dirty="0"/>
              <a:t>Would it be difficult to properly assess the financial health and therefore value this business if you were a potential investor, buyer, or lender?</a:t>
            </a:r>
          </a:p>
          <a:p>
            <a:endParaRPr lang="en-US" dirty="0"/>
          </a:p>
          <a:p>
            <a:r>
              <a:rPr lang="en-US" dirty="0"/>
              <a:t>What could this owner do differently?</a:t>
            </a:r>
          </a:p>
          <a:p>
            <a:endParaRPr lang="en-US" dirty="0"/>
          </a:p>
          <a:p>
            <a:r>
              <a:rPr lang="en-US" dirty="0"/>
              <a:t>[CLICK] Here’s what this will look like once we move the owner’s personal expenses from G&amp;A up to COGS. The owner is now taking a salary of $50,000 and not using the business card or personal expenses. In this case, the owner will still be able to receive net profit distributions as needed or desired, but this at least puts separation between business and personal expenses and makes the gross profit look more realistic.</a:t>
            </a:r>
          </a:p>
          <a:p>
            <a:endParaRPr lang="en-US" dirty="0"/>
          </a:p>
          <a:p>
            <a:r>
              <a:rPr lang="en-US" dirty="0"/>
              <a:t>At the same time, there are additional business efficiencies that can be explored to reduce G&amp;A expenses, and possibly see if those marketing dollars are being used as effectively as possible.  </a:t>
            </a:r>
          </a:p>
        </p:txBody>
      </p:sp>
      <p:sp>
        <p:nvSpPr>
          <p:cNvPr id="4" name="Slide Number Placeholder 3"/>
          <p:cNvSpPr>
            <a:spLocks noGrp="1"/>
          </p:cNvSpPr>
          <p:nvPr>
            <p:ph type="sldNum" sz="quarter" idx="5"/>
          </p:nvPr>
        </p:nvSpPr>
        <p:spPr/>
        <p:txBody>
          <a:bodyPr/>
          <a:lstStyle/>
          <a:p>
            <a:fld id="{94AAFF62-1CA0-0441-A187-488D34902FC9}" type="slidenum">
              <a:rPr lang="en-US" smtClean="0"/>
              <a:t>9</a:t>
            </a:fld>
            <a:endParaRPr lang="en-US"/>
          </a:p>
        </p:txBody>
      </p:sp>
    </p:spTree>
    <p:extLst>
      <p:ext uri="{BB962C8B-B14F-4D97-AF65-F5344CB8AC3E}">
        <p14:creationId xmlns:p14="http://schemas.microsoft.com/office/powerpoint/2010/main" val="122213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63DC2-5651-5408-D685-91CB235176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6C535E-25E0-CA6D-8595-DB543BAB4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4687B5-CAF0-B153-D673-1E41F36F6DAB}"/>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5" name="Footer Placeholder 4">
            <a:extLst>
              <a:ext uri="{FF2B5EF4-FFF2-40B4-BE49-F238E27FC236}">
                <a16:creationId xmlns:a16="http://schemas.microsoft.com/office/drawing/2014/main" id="{3AFFAA82-6643-6A0C-4EE0-003907BAD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8B41D-5AB3-2850-6FF9-27BF309214B1}"/>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1351909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9DEA-C0FA-6EB3-FC01-D1AD26F8E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8BCF62-F254-6743-3188-A026943403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12EE0-9449-4C6B-A827-FDD4755C7335}"/>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5" name="Footer Placeholder 4">
            <a:extLst>
              <a:ext uri="{FF2B5EF4-FFF2-40B4-BE49-F238E27FC236}">
                <a16:creationId xmlns:a16="http://schemas.microsoft.com/office/drawing/2014/main" id="{26A8F402-B464-75F9-9DF0-E4D9317AA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63983-9AE0-430F-7B9C-1311930DB002}"/>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298858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A99CE-ED66-84E3-EDBB-A6BF5F312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7C4DD3-CB74-FF3D-F012-DFA6319572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C4CD8-A5F2-A988-4FB3-C3A5E0F36C1B}"/>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5" name="Footer Placeholder 4">
            <a:extLst>
              <a:ext uri="{FF2B5EF4-FFF2-40B4-BE49-F238E27FC236}">
                <a16:creationId xmlns:a16="http://schemas.microsoft.com/office/drawing/2014/main" id="{6A26BEC2-2D28-5C0D-370D-CF319B585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8E215-4B08-E5C6-7BF9-B0C23F9262F4}"/>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1585094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74908-8AFA-3638-AC14-BB3218FC70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5DD207-02B6-371A-F52E-D1D6BD1AC5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D89E4-9C9A-772D-4775-AB9F73E37364}"/>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5" name="Footer Placeholder 4">
            <a:extLst>
              <a:ext uri="{FF2B5EF4-FFF2-40B4-BE49-F238E27FC236}">
                <a16:creationId xmlns:a16="http://schemas.microsoft.com/office/drawing/2014/main" id="{8F1D2D27-C3C4-1E79-7F1A-BC8FF6BBE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E0F83-69A7-0B40-86F8-7D169315E9B2}"/>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299239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66FB-7B8E-E439-FF7B-E6DD01DC3C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DDA148-01FD-D46F-F1D8-50D68413FC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800F46-4E05-FABB-8CC7-2F9A403B90C9}"/>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5" name="Footer Placeholder 4">
            <a:extLst>
              <a:ext uri="{FF2B5EF4-FFF2-40B4-BE49-F238E27FC236}">
                <a16:creationId xmlns:a16="http://schemas.microsoft.com/office/drawing/2014/main" id="{EF2C1F39-5D52-6479-0227-5CBB8AEBC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FBB26-010F-E1F9-332D-5A21F013921B}"/>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2607214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5985-D5B2-87E2-DB66-ED95B05F2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E6448-0E6C-CF0F-4150-6E926C8443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537FC1-8C8C-BF2C-CAD4-87A8C4BB18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55E28-4BE8-A2E1-570A-6EC71CF08FDA}"/>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6" name="Footer Placeholder 5">
            <a:extLst>
              <a:ext uri="{FF2B5EF4-FFF2-40B4-BE49-F238E27FC236}">
                <a16:creationId xmlns:a16="http://schemas.microsoft.com/office/drawing/2014/main" id="{10307258-936D-229D-F5D7-81957F7B5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8D7BE-3961-9255-C77B-E6CF9AC42770}"/>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292695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578C-E1A1-5150-7E31-27A5B4607E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5F86D-B238-63FB-C82E-9891166798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D8E0A-6592-0F77-C530-C31606B323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A8EBB9-C1BC-4C7D-7165-CAE9C60597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DB297-5E70-7CE2-4169-906CC1A9C0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62E306-B557-14D7-83F2-371BF3DB7B37}"/>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8" name="Footer Placeholder 7">
            <a:extLst>
              <a:ext uri="{FF2B5EF4-FFF2-40B4-BE49-F238E27FC236}">
                <a16:creationId xmlns:a16="http://schemas.microsoft.com/office/drawing/2014/main" id="{E2FAEB49-F10F-56BD-4E1A-07FC830600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73093A-FDA2-AC9B-6D63-33BB1B440B4F}"/>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2631476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CFB-0DA5-419A-E092-47DE128F52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AF367-2BA1-3C01-36ED-D6B05FDFD701}"/>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4" name="Footer Placeholder 3">
            <a:extLst>
              <a:ext uri="{FF2B5EF4-FFF2-40B4-BE49-F238E27FC236}">
                <a16:creationId xmlns:a16="http://schemas.microsoft.com/office/drawing/2014/main" id="{B1280DC7-C213-BF37-9E06-7338FC8D6D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378B6-4E58-8B31-0BC2-08F1707B5B55}"/>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3926437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12BA66-FEEF-4D3E-E34C-309C0BBD1F12}"/>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3" name="Footer Placeholder 2">
            <a:extLst>
              <a:ext uri="{FF2B5EF4-FFF2-40B4-BE49-F238E27FC236}">
                <a16:creationId xmlns:a16="http://schemas.microsoft.com/office/drawing/2014/main" id="{4D2FA3F7-3E14-BE7A-0DB5-DC0D9B16E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B1B53-D922-9434-6A8B-3E19CEB2F09E}"/>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407785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8FD2-C8F3-E21D-6940-3605980D77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FDD17B-BE4C-F0EF-2360-A64A8BD998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AF68DF-C3ED-1A06-9DE1-1305C0CAE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55098D-158E-9D6D-F5DF-A24D55D439AB}"/>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6" name="Footer Placeholder 5">
            <a:extLst>
              <a:ext uri="{FF2B5EF4-FFF2-40B4-BE49-F238E27FC236}">
                <a16:creationId xmlns:a16="http://schemas.microsoft.com/office/drawing/2014/main" id="{C7C4DF3D-5752-D436-C1A6-2293AC535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914BC-6BFE-5659-7DB1-AA0F95778FF8}"/>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194904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110D2-1BDD-41F5-BDFE-793F9403F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1009C3-AB69-3EB0-F924-A453E55FC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FF561-36FC-CCB7-9478-3768AAD7F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08A99C-8E58-9D83-F34A-C08DEDAA5FD3}"/>
              </a:ext>
            </a:extLst>
          </p:cNvPr>
          <p:cNvSpPr>
            <a:spLocks noGrp="1"/>
          </p:cNvSpPr>
          <p:nvPr>
            <p:ph type="dt" sz="half" idx="10"/>
          </p:nvPr>
        </p:nvSpPr>
        <p:spPr/>
        <p:txBody>
          <a:bodyPr/>
          <a:lstStyle/>
          <a:p>
            <a:fld id="{0F50EB8C-E01D-D743-B0FE-98F002413100}" type="datetimeFigureOut">
              <a:rPr lang="en-US" smtClean="0"/>
              <a:t>4/29/24</a:t>
            </a:fld>
            <a:endParaRPr lang="en-US"/>
          </a:p>
        </p:txBody>
      </p:sp>
      <p:sp>
        <p:nvSpPr>
          <p:cNvPr id="6" name="Footer Placeholder 5">
            <a:extLst>
              <a:ext uri="{FF2B5EF4-FFF2-40B4-BE49-F238E27FC236}">
                <a16:creationId xmlns:a16="http://schemas.microsoft.com/office/drawing/2014/main" id="{C2C1BB6B-A988-1D2E-ACF5-F033A6718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A34CC-A609-6D8C-7FFC-3BF9634DCB57}"/>
              </a:ext>
            </a:extLst>
          </p:cNvPr>
          <p:cNvSpPr>
            <a:spLocks noGrp="1"/>
          </p:cNvSpPr>
          <p:nvPr>
            <p:ph type="sldNum" sz="quarter" idx="12"/>
          </p:nvPr>
        </p:nvSpPr>
        <p:spPr/>
        <p:txBody>
          <a:bodyPr/>
          <a:lstStyle/>
          <a:p>
            <a:fld id="{9A7B003B-AD89-774E-8E22-AE0FEA6397E4}" type="slidenum">
              <a:rPr lang="en-US" smtClean="0"/>
              <a:t>‹#›</a:t>
            </a:fld>
            <a:endParaRPr lang="en-US"/>
          </a:p>
        </p:txBody>
      </p:sp>
    </p:spTree>
    <p:extLst>
      <p:ext uri="{BB962C8B-B14F-4D97-AF65-F5344CB8AC3E}">
        <p14:creationId xmlns:p14="http://schemas.microsoft.com/office/powerpoint/2010/main" val="293696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40BCD9-13EB-73F3-F77E-30E0E8AF1B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865003-D2E1-276E-1F91-D2E24E026F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2D874-37D5-4535-7AC9-31A21639A9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0EB8C-E01D-D743-B0FE-98F002413100}" type="datetimeFigureOut">
              <a:rPr lang="en-US" smtClean="0"/>
              <a:t>4/29/24</a:t>
            </a:fld>
            <a:endParaRPr lang="en-US"/>
          </a:p>
        </p:txBody>
      </p:sp>
      <p:sp>
        <p:nvSpPr>
          <p:cNvPr id="5" name="Footer Placeholder 4">
            <a:extLst>
              <a:ext uri="{FF2B5EF4-FFF2-40B4-BE49-F238E27FC236}">
                <a16:creationId xmlns:a16="http://schemas.microsoft.com/office/drawing/2014/main" id="{9B9F8110-599B-9549-8938-6D4B453059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21B422-5123-1584-F40F-E2FB096E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B003B-AD89-774E-8E22-AE0FEA6397E4}" type="slidenum">
              <a:rPr lang="en-US" smtClean="0"/>
              <a:t>‹#›</a:t>
            </a:fld>
            <a:endParaRPr lang="en-US"/>
          </a:p>
        </p:txBody>
      </p:sp>
    </p:spTree>
    <p:extLst>
      <p:ext uri="{BB962C8B-B14F-4D97-AF65-F5344CB8AC3E}">
        <p14:creationId xmlns:p14="http://schemas.microsoft.com/office/powerpoint/2010/main" val="66136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F65DCB-C306-6F07-832F-6745C19130D7}"/>
              </a:ext>
            </a:extLst>
          </p:cNvPr>
          <p:cNvSpPr>
            <a:spLocks noGrp="1"/>
          </p:cNvSpPr>
          <p:nvPr>
            <p:ph type="title"/>
          </p:nvPr>
        </p:nvSpPr>
        <p:spPr>
          <a:xfrm>
            <a:off x="958109" y="963507"/>
            <a:ext cx="3286563" cy="4930986"/>
          </a:xfrm>
        </p:spPr>
        <p:txBody>
          <a:bodyPr vert="horz" lIns="91440" tIns="45720" rIns="91440" bIns="45720" rtlCol="0" anchor="ctr">
            <a:normAutofit/>
          </a:bodyPr>
          <a:lstStyle/>
          <a:p>
            <a:pPr algn="r"/>
            <a:r>
              <a:rPr lang="en-US" b="1" kern="1200" dirty="0">
                <a:solidFill>
                  <a:schemeClr val="accent1"/>
                </a:solidFill>
                <a:latin typeface="+mj-lt"/>
                <a:ea typeface="+mj-ea"/>
                <a:cs typeface="+mj-cs"/>
              </a:rPr>
              <a:t>Business Financial Literacy </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een and black logo&#10;&#10;Description automatically generated">
            <a:extLst>
              <a:ext uri="{FF2B5EF4-FFF2-40B4-BE49-F238E27FC236}">
                <a16:creationId xmlns:a16="http://schemas.microsoft.com/office/drawing/2014/main" id="{D2C12A99-DDA7-B9EC-1E33-31AE802F0927}"/>
              </a:ext>
            </a:extLst>
          </p:cNvPr>
          <p:cNvPicPr>
            <a:picLocks noChangeAspect="1"/>
          </p:cNvPicPr>
          <p:nvPr/>
        </p:nvPicPr>
        <p:blipFill rotWithShape="1">
          <a:blip r:embed="rId3"/>
          <a:srcRect l="4601" t="7008" r="304" b="13384"/>
          <a:stretch/>
        </p:blipFill>
        <p:spPr>
          <a:xfrm>
            <a:off x="9707090" y="4469008"/>
            <a:ext cx="2163345" cy="1811046"/>
          </a:xfrm>
          <a:prstGeom prst="rect">
            <a:avLst/>
          </a:prstGeom>
        </p:spPr>
      </p:pic>
      <p:pic>
        <p:nvPicPr>
          <p:cNvPr id="10" name="Picture 9" descr="A briefcase full of money&#10;&#10;Description automatically generated">
            <a:extLst>
              <a:ext uri="{FF2B5EF4-FFF2-40B4-BE49-F238E27FC236}">
                <a16:creationId xmlns:a16="http://schemas.microsoft.com/office/drawing/2014/main" id="{DCC7D8DB-3BA9-28AE-4EFD-1EC9A567B070}"/>
              </a:ext>
            </a:extLst>
          </p:cNvPr>
          <p:cNvPicPr>
            <a:picLocks noChangeAspect="1"/>
          </p:cNvPicPr>
          <p:nvPr/>
        </p:nvPicPr>
        <p:blipFill>
          <a:blip r:embed="rId4">
            <a:alphaModFix amt="19000"/>
          </a:blip>
          <a:stretch>
            <a:fillRect/>
          </a:stretch>
        </p:blipFill>
        <p:spPr>
          <a:xfrm>
            <a:off x="4811699" y="300067"/>
            <a:ext cx="6169976" cy="6169976"/>
          </a:xfrm>
          <a:prstGeom prst="rect">
            <a:avLst/>
          </a:prstGeom>
        </p:spPr>
      </p:pic>
      <p:sp>
        <p:nvSpPr>
          <p:cNvPr id="5" name="Title 1">
            <a:extLst>
              <a:ext uri="{FF2B5EF4-FFF2-40B4-BE49-F238E27FC236}">
                <a16:creationId xmlns:a16="http://schemas.microsoft.com/office/drawing/2014/main" id="{E8769844-BD6F-754A-6CF2-CB4510687950}"/>
              </a:ext>
            </a:extLst>
          </p:cNvPr>
          <p:cNvSpPr txBox="1">
            <a:spLocks/>
          </p:cNvSpPr>
          <p:nvPr/>
        </p:nvSpPr>
        <p:spPr>
          <a:xfrm>
            <a:off x="5005806" y="2288277"/>
            <a:ext cx="6455006" cy="22814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The Hidden Costs of Living Out of Your Business</a:t>
            </a:r>
          </a:p>
        </p:txBody>
      </p:sp>
      <p:sp>
        <p:nvSpPr>
          <p:cNvPr id="3" name="TextBox 2">
            <a:extLst>
              <a:ext uri="{FF2B5EF4-FFF2-40B4-BE49-F238E27FC236}">
                <a16:creationId xmlns:a16="http://schemas.microsoft.com/office/drawing/2014/main" id="{366D2DE4-57B1-974A-7BAF-F7A0C5EBD70D}"/>
              </a:ext>
            </a:extLst>
          </p:cNvPr>
          <p:cNvSpPr txBox="1"/>
          <p:nvPr/>
        </p:nvSpPr>
        <p:spPr>
          <a:xfrm>
            <a:off x="9471276" y="6237895"/>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235951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F65DCB-C306-6F07-832F-6745C19130D7}"/>
              </a:ext>
            </a:extLst>
          </p:cNvPr>
          <p:cNvSpPr>
            <a:spLocks noGrp="1"/>
          </p:cNvSpPr>
          <p:nvPr>
            <p:ph type="title"/>
          </p:nvPr>
        </p:nvSpPr>
        <p:spPr>
          <a:xfrm>
            <a:off x="226254" y="1466492"/>
            <a:ext cx="4267176" cy="3925016"/>
          </a:xfrm>
        </p:spPr>
        <p:txBody>
          <a:bodyPr vert="horz" lIns="91440" tIns="45720" rIns="91440" bIns="45720" rtlCol="0" anchor="ctr">
            <a:normAutofit/>
          </a:bodyPr>
          <a:lstStyle/>
          <a:p>
            <a:pPr algn="r"/>
            <a:r>
              <a:rPr lang="en-US" dirty="0">
                <a:solidFill>
                  <a:schemeClr val="accent1"/>
                </a:solidFill>
              </a:rPr>
              <a:t>Pro-tips for separating your finances</a:t>
            </a:r>
            <a:endParaRPr lang="en-US" kern="1200" dirty="0">
              <a:solidFill>
                <a:schemeClr val="accent1"/>
              </a:solidFill>
              <a:latin typeface="+mj-lt"/>
              <a:ea typeface="+mj-ea"/>
              <a:cs typeface="+mj-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8CD787F4-F76D-61A5-9697-91EA15B648F5}"/>
              </a:ext>
            </a:extLst>
          </p:cNvPr>
          <p:cNvSpPr txBox="1">
            <a:spLocks/>
          </p:cNvSpPr>
          <p:nvPr/>
        </p:nvSpPr>
        <p:spPr>
          <a:xfrm>
            <a:off x="4976029" y="1974850"/>
            <a:ext cx="6250940" cy="2974127"/>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Designate business bank accounts exclusively for business transactions – and don’t fudge it!</a:t>
            </a:r>
            <a:endParaRPr lang="en-US" sz="1200" dirty="0"/>
          </a:p>
          <a:p>
            <a:r>
              <a:rPr lang="en-US" sz="2200" dirty="0"/>
              <a:t>Use accounting software to better categorize and track expenses. </a:t>
            </a:r>
          </a:p>
          <a:p>
            <a:r>
              <a:rPr lang="en-US" sz="2200" dirty="0"/>
              <a:t>If it looks like a personal expense, it mostly likely is a personal expense. </a:t>
            </a:r>
            <a:endParaRPr lang="en-US" sz="1200" dirty="0"/>
          </a:p>
          <a:p>
            <a:r>
              <a:rPr lang="en-US" sz="2200" dirty="0"/>
              <a:t>Set a defined owner compensation and run it through payroll. </a:t>
            </a:r>
          </a:p>
        </p:txBody>
      </p:sp>
      <p:pic>
        <p:nvPicPr>
          <p:cNvPr id="4" name="Picture 3">
            <a:extLst>
              <a:ext uri="{FF2B5EF4-FFF2-40B4-BE49-F238E27FC236}">
                <a16:creationId xmlns:a16="http://schemas.microsoft.com/office/drawing/2014/main" id="{10A7A827-4B5A-05AE-C499-97FEE66532CE}"/>
              </a:ext>
            </a:extLst>
          </p:cNvPr>
          <p:cNvPicPr>
            <a:picLocks noChangeAspect="1"/>
          </p:cNvPicPr>
          <p:nvPr/>
        </p:nvPicPr>
        <p:blipFill>
          <a:blip r:embed="rId3"/>
          <a:srcRect/>
          <a:stretch/>
        </p:blipFill>
        <p:spPr>
          <a:xfrm>
            <a:off x="10904506" y="5660031"/>
            <a:ext cx="898587" cy="674090"/>
          </a:xfrm>
          <a:prstGeom prst="rect">
            <a:avLst/>
          </a:prstGeom>
        </p:spPr>
      </p:pic>
      <p:sp>
        <p:nvSpPr>
          <p:cNvPr id="6" name="TextBox 5">
            <a:extLst>
              <a:ext uri="{FF2B5EF4-FFF2-40B4-BE49-F238E27FC236}">
                <a16:creationId xmlns:a16="http://schemas.microsoft.com/office/drawing/2014/main" id="{3735C3F9-ECD0-4E42-4AC2-2C6AEDC028E5}"/>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238268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F65DCB-C306-6F07-832F-6745C19130D7}"/>
              </a:ext>
            </a:extLst>
          </p:cNvPr>
          <p:cNvSpPr>
            <a:spLocks noGrp="1"/>
          </p:cNvSpPr>
          <p:nvPr>
            <p:ph type="title"/>
          </p:nvPr>
        </p:nvSpPr>
        <p:spPr>
          <a:xfrm>
            <a:off x="633047" y="963507"/>
            <a:ext cx="3833441" cy="4930986"/>
          </a:xfrm>
        </p:spPr>
        <p:txBody>
          <a:bodyPr vert="horz" lIns="91440" tIns="45720" rIns="91440" bIns="45720" rtlCol="0" anchor="ctr">
            <a:normAutofit/>
          </a:bodyPr>
          <a:lstStyle/>
          <a:p>
            <a:pPr algn="r"/>
            <a:r>
              <a:rPr lang="en-US" dirty="0">
                <a:solidFill>
                  <a:schemeClr val="accent1"/>
                </a:solidFill>
              </a:rPr>
              <a:t>Benefits of separating your finances</a:t>
            </a:r>
            <a:endParaRPr lang="en-US" kern="1200" dirty="0">
              <a:solidFill>
                <a:schemeClr val="accent1"/>
              </a:solidFill>
              <a:latin typeface="+mj-lt"/>
              <a:ea typeface="+mj-ea"/>
              <a:cs typeface="+mj-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D472A8F1-E9FB-C492-EEDD-FC6E3AEEE329}"/>
              </a:ext>
            </a:extLst>
          </p:cNvPr>
          <p:cNvSpPr txBox="1">
            <a:spLocks/>
          </p:cNvSpPr>
          <p:nvPr/>
        </p:nvSpPr>
        <p:spPr>
          <a:xfrm>
            <a:off x="4984256" y="2353905"/>
            <a:ext cx="6250940" cy="215019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Better insights into business financial health = better decision making!</a:t>
            </a:r>
            <a:endParaRPr lang="en-US" sz="1200" dirty="0"/>
          </a:p>
          <a:p>
            <a:r>
              <a:rPr lang="en-US" sz="2200" dirty="0"/>
              <a:t>Clear financials instills confidence and credibility for potential buyers or investors.</a:t>
            </a:r>
            <a:endParaRPr lang="en-US" sz="1200" dirty="0"/>
          </a:p>
          <a:p>
            <a:r>
              <a:rPr lang="en-US" sz="2200" dirty="0"/>
              <a:t>Reduces risk of legal and tax issues, promotes good financial and business governance.</a:t>
            </a:r>
          </a:p>
        </p:txBody>
      </p:sp>
      <p:pic>
        <p:nvPicPr>
          <p:cNvPr id="4" name="Picture 3">
            <a:extLst>
              <a:ext uri="{FF2B5EF4-FFF2-40B4-BE49-F238E27FC236}">
                <a16:creationId xmlns:a16="http://schemas.microsoft.com/office/drawing/2014/main" id="{D97E6530-4BFD-1150-587B-90C0A47B7CC8}"/>
              </a:ext>
            </a:extLst>
          </p:cNvPr>
          <p:cNvPicPr>
            <a:picLocks noChangeAspect="1"/>
          </p:cNvPicPr>
          <p:nvPr/>
        </p:nvPicPr>
        <p:blipFill>
          <a:blip r:embed="rId3"/>
          <a:srcRect/>
          <a:stretch/>
        </p:blipFill>
        <p:spPr>
          <a:xfrm>
            <a:off x="10904506" y="5660031"/>
            <a:ext cx="898587" cy="674090"/>
          </a:xfrm>
          <a:prstGeom prst="rect">
            <a:avLst/>
          </a:prstGeom>
        </p:spPr>
      </p:pic>
      <p:sp>
        <p:nvSpPr>
          <p:cNvPr id="6" name="TextBox 5">
            <a:extLst>
              <a:ext uri="{FF2B5EF4-FFF2-40B4-BE49-F238E27FC236}">
                <a16:creationId xmlns:a16="http://schemas.microsoft.com/office/drawing/2014/main" id="{AAC4B30A-4B5A-1A19-5EFD-3B06ED351C82}"/>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280611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8FFA9855-2011-A086-67B2-68E7E4C43330}"/>
              </a:ext>
            </a:extLst>
          </p:cNvPr>
          <p:cNvSpPr txBox="1">
            <a:spLocks/>
          </p:cNvSpPr>
          <p:nvPr/>
        </p:nvSpPr>
        <p:spPr>
          <a:xfrm>
            <a:off x="451953" y="963507"/>
            <a:ext cx="3880610" cy="4930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chemeClr val="accent1"/>
                </a:solidFill>
              </a:rPr>
              <a:t>Additional resources</a:t>
            </a:r>
          </a:p>
        </p:txBody>
      </p:sp>
      <p:sp>
        <p:nvSpPr>
          <p:cNvPr id="5" name="Content Placeholder 2">
            <a:extLst>
              <a:ext uri="{FF2B5EF4-FFF2-40B4-BE49-F238E27FC236}">
                <a16:creationId xmlns:a16="http://schemas.microsoft.com/office/drawing/2014/main" id="{A77C661B-DB7E-D83E-FEC4-14CD716DCB25}"/>
              </a:ext>
            </a:extLst>
          </p:cNvPr>
          <p:cNvSpPr txBox="1">
            <a:spLocks/>
          </p:cNvSpPr>
          <p:nvPr/>
        </p:nvSpPr>
        <p:spPr>
          <a:xfrm>
            <a:off x="4929873" y="1745344"/>
            <a:ext cx="6664986" cy="31271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Episode 37 of the Financial Purpose Podcast: </a:t>
            </a:r>
            <a:r>
              <a:rPr lang="en-US" sz="2200" i="1" dirty="0"/>
              <a:t>How to use EBITDA to drive your business</a:t>
            </a:r>
            <a:endParaRPr lang="en-US" sz="1200" dirty="0"/>
          </a:p>
          <a:p>
            <a:r>
              <a:rPr lang="en-US" sz="2200" dirty="0" err="1"/>
              <a:t>www.lifemoveswealth.com</a:t>
            </a:r>
            <a:r>
              <a:rPr lang="en-US" sz="2200" dirty="0"/>
              <a:t>/business-owners</a:t>
            </a:r>
            <a:endParaRPr lang="en-US" sz="1200" dirty="0"/>
          </a:p>
          <a:p>
            <a:r>
              <a:rPr lang="en-US" sz="2200" dirty="0"/>
              <a:t>Arizona Commerce Authority Small Business Owner resources</a:t>
            </a:r>
          </a:p>
          <a:p>
            <a:r>
              <a:rPr lang="en-US" sz="2200" i="1" dirty="0"/>
              <a:t>Profit First</a:t>
            </a:r>
            <a:r>
              <a:rPr lang="en-US" sz="2200" dirty="0"/>
              <a:t> by Mike </a:t>
            </a:r>
            <a:r>
              <a:rPr lang="en-US" sz="2200" dirty="0" err="1"/>
              <a:t>Michalowicz</a:t>
            </a:r>
            <a:r>
              <a:rPr lang="en-US" sz="2200" dirty="0"/>
              <a:t> to learn a simple system for splitting accounts, paying yourself first, and driving profitability</a:t>
            </a:r>
          </a:p>
        </p:txBody>
      </p:sp>
      <p:pic>
        <p:nvPicPr>
          <p:cNvPr id="2" name="Picture 1">
            <a:extLst>
              <a:ext uri="{FF2B5EF4-FFF2-40B4-BE49-F238E27FC236}">
                <a16:creationId xmlns:a16="http://schemas.microsoft.com/office/drawing/2014/main" id="{208245DD-6CC2-E588-DBA6-89F9D42BB63A}"/>
              </a:ext>
            </a:extLst>
          </p:cNvPr>
          <p:cNvPicPr>
            <a:picLocks noChangeAspect="1"/>
          </p:cNvPicPr>
          <p:nvPr/>
        </p:nvPicPr>
        <p:blipFill>
          <a:blip r:embed="rId3"/>
          <a:srcRect/>
          <a:stretch/>
        </p:blipFill>
        <p:spPr>
          <a:xfrm>
            <a:off x="10904506" y="5660031"/>
            <a:ext cx="898587" cy="674090"/>
          </a:xfrm>
          <a:prstGeom prst="rect">
            <a:avLst/>
          </a:prstGeom>
        </p:spPr>
      </p:pic>
      <p:sp>
        <p:nvSpPr>
          <p:cNvPr id="4" name="TextBox 3">
            <a:extLst>
              <a:ext uri="{FF2B5EF4-FFF2-40B4-BE49-F238E27FC236}">
                <a16:creationId xmlns:a16="http://schemas.microsoft.com/office/drawing/2014/main" id="{081C6EC1-80CE-389C-93B2-0AD9D74A41A8}"/>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2402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8FFA9855-2011-A086-67B2-68E7E4C43330}"/>
              </a:ext>
            </a:extLst>
          </p:cNvPr>
          <p:cNvSpPr txBox="1">
            <a:spLocks/>
          </p:cNvSpPr>
          <p:nvPr/>
        </p:nvSpPr>
        <p:spPr>
          <a:xfrm>
            <a:off x="317654" y="1045574"/>
            <a:ext cx="4305922" cy="4930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chemeClr val="accent1"/>
                </a:solidFill>
              </a:rPr>
              <a:t>Are you financially healthy?</a:t>
            </a:r>
          </a:p>
          <a:p>
            <a:pPr algn="r"/>
            <a:endParaRPr lang="en-US" sz="1800" dirty="0">
              <a:solidFill>
                <a:schemeClr val="accent1"/>
              </a:solidFill>
            </a:endParaRPr>
          </a:p>
          <a:p>
            <a:pPr algn="r"/>
            <a:r>
              <a:rPr lang="en-US" dirty="0">
                <a:solidFill>
                  <a:schemeClr val="accent1"/>
                </a:solidFill>
              </a:rPr>
              <a:t> What about your business?</a:t>
            </a:r>
          </a:p>
        </p:txBody>
      </p:sp>
      <p:sp>
        <p:nvSpPr>
          <p:cNvPr id="5" name="Content Placeholder 2">
            <a:extLst>
              <a:ext uri="{FF2B5EF4-FFF2-40B4-BE49-F238E27FC236}">
                <a16:creationId xmlns:a16="http://schemas.microsoft.com/office/drawing/2014/main" id="{A77C661B-DB7E-D83E-FEC4-14CD716DCB25}"/>
              </a:ext>
            </a:extLst>
          </p:cNvPr>
          <p:cNvSpPr txBox="1">
            <a:spLocks/>
          </p:cNvSpPr>
          <p:nvPr/>
        </p:nvSpPr>
        <p:spPr>
          <a:xfrm>
            <a:off x="1527041" y="1052146"/>
            <a:ext cx="6664986" cy="53340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FF0000"/>
                </a:solidFill>
              </a:rPr>
              <a:t>BONUS! </a:t>
            </a:r>
          </a:p>
        </p:txBody>
      </p:sp>
      <p:pic>
        <p:nvPicPr>
          <p:cNvPr id="2" name="Picture 1">
            <a:extLst>
              <a:ext uri="{FF2B5EF4-FFF2-40B4-BE49-F238E27FC236}">
                <a16:creationId xmlns:a16="http://schemas.microsoft.com/office/drawing/2014/main" id="{208245DD-6CC2-E588-DBA6-89F9D42BB63A}"/>
              </a:ext>
            </a:extLst>
          </p:cNvPr>
          <p:cNvPicPr>
            <a:picLocks noChangeAspect="1"/>
          </p:cNvPicPr>
          <p:nvPr/>
        </p:nvPicPr>
        <p:blipFill>
          <a:blip r:embed="rId3"/>
          <a:srcRect/>
          <a:stretch/>
        </p:blipFill>
        <p:spPr>
          <a:xfrm>
            <a:off x="10904506" y="5660031"/>
            <a:ext cx="898587" cy="674090"/>
          </a:xfrm>
          <a:prstGeom prst="rect">
            <a:avLst/>
          </a:prstGeom>
        </p:spPr>
      </p:pic>
      <p:sp>
        <p:nvSpPr>
          <p:cNvPr id="4" name="TextBox 3">
            <a:extLst>
              <a:ext uri="{FF2B5EF4-FFF2-40B4-BE49-F238E27FC236}">
                <a16:creationId xmlns:a16="http://schemas.microsoft.com/office/drawing/2014/main" id="{081C6EC1-80CE-389C-93B2-0AD9D74A41A8}"/>
              </a:ext>
            </a:extLst>
          </p:cNvPr>
          <p:cNvSpPr txBox="1"/>
          <p:nvPr/>
        </p:nvSpPr>
        <p:spPr>
          <a:xfrm>
            <a:off x="9511503" y="6266764"/>
            <a:ext cx="2441694" cy="338554"/>
          </a:xfrm>
          <a:prstGeom prst="rect">
            <a:avLst/>
          </a:prstGeom>
          <a:noFill/>
        </p:spPr>
        <p:txBody>
          <a:bodyPr wrap="none" rtlCol="0">
            <a:spAutoFit/>
          </a:bodyPr>
          <a:lstStyle/>
          <a:p>
            <a:r>
              <a:rPr lang="en-US" sz="1600" dirty="0"/>
              <a:t>www.lifemoveswealth.com</a:t>
            </a:r>
          </a:p>
        </p:txBody>
      </p:sp>
      <p:pic>
        <p:nvPicPr>
          <p:cNvPr id="13" name="Picture 12" descr="A screenshot of a chart&#10;&#10;Description automatically generated">
            <a:extLst>
              <a:ext uri="{FF2B5EF4-FFF2-40B4-BE49-F238E27FC236}">
                <a16:creationId xmlns:a16="http://schemas.microsoft.com/office/drawing/2014/main" id="{6BC20FA8-223B-A90F-01A4-DE33B5D56A31}"/>
              </a:ext>
            </a:extLst>
          </p:cNvPr>
          <p:cNvPicPr>
            <a:picLocks noChangeAspect="1"/>
          </p:cNvPicPr>
          <p:nvPr/>
        </p:nvPicPr>
        <p:blipFill>
          <a:blip r:embed="rId4"/>
          <a:stretch>
            <a:fillRect/>
          </a:stretch>
        </p:blipFill>
        <p:spPr>
          <a:xfrm>
            <a:off x="5955432" y="963507"/>
            <a:ext cx="3701443" cy="2743201"/>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60D37EE4-D0E4-AD44-AB9C-D20CCE020AB8}"/>
              </a:ext>
            </a:extLst>
          </p:cNvPr>
          <p:cNvPicPr>
            <a:picLocks noChangeAspect="1"/>
          </p:cNvPicPr>
          <p:nvPr/>
        </p:nvPicPr>
        <p:blipFill rotWithShape="1">
          <a:blip r:embed="rId5"/>
          <a:srcRect l="47498"/>
          <a:stretch/>
        </p:blipFill>
        <p:spPr>
          <a:xfrm>
            <a:off x="5920317" y="3818891"/>
            <a:ext cx="3715749" cy="2312243"/>
          </a:xfrm>
          <a:prstGeom prst="rect">
            <a:avLst/>
          </a:prstGeom>
        </p:spPr>
      </p:pic>
    </p:spTree>
    <p:extLst>
      <p:ext uri="{BB962C8B-B14F-4D97-AF65-F5344CB8AC3E}">
        <p14:creationId xmlns:p14="http://schemas.microsoft.com/office/powerpoint/2010/main" val="31015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6" presetClass="emph" presetSubtype="0" autoRev="1" fill="hold" nodeType="afterEffect">
                                  <p:stCondLst>
                                    <p:cond delay="1000"/>
                                  </p:stCondLst>
                                  <p:childTnLst>
                                    <p:animScale>
                                      <p:cBhvr>
                                        <p:cTn id="10" dur="2000" fill="hold"/>
                                        <p:tgtEl>
                                          <p:spTgt spid="1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6" presetClass="emph" presetSubtype="0" autoRev="1" fill="hold" nodeType="afterEffect">
                                  <p:stCondLst>
                                    <p:cond delay="1000"/>
                                  </p:stCondLst>
                                  <p:childTnLst>
                                    <p:animScale>
                                      <p:cBhvr>
                                        <p:cTn id="18"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8FFA9855-2011-A086-67B2-68E7E4C43330}"/>
              </a:ext>
            </a:extLst>
          </p:cNvPr>
          <p:cNvSpPr txBox="1">
            <a:spLocks/>
          </p:cNvSpPr>
          <p:nvPr/>
        </p:nvSpPr>
        <p:spPr>
          <a:xfrm>
            <a:off x="451953" y="963507"/>
            <a:ext cx="3880610" cy="4930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chemeClr val="accent1"/>
                </a:solidFill>
              </a:rPr>
              <a:t>Ready to take your next steps?</a:t>
            </a:r>
          </a:p>
          <a:p>
            <a:pPr algn="r"/>
            <a:endParaRPr lang="en-US" sz="1200" dirty="0">
              <a:solidFill>
                <a:schemeClr val="accent1"/>
              </a:solidFill>
            </a:endParaRPr>
          </a:p>
          <a:p>
            <a:pPr algn="r"/>
            <a:r>
              <a:rPr lang="en-US" dirty="0">
                <a:solidFill>
                  <a:schemeClr val="accent1"/>
                </a:solidFill>
              </a:rPr>
              <a:t>I can help!</a:t>
            </a:r>
          </a:p>
          <a:p>
            <a:pPr algn="r"/>
            <a:endParaRPr lang="en-US" sz="1200" dirty="0">
              <a:solidFill>
                <a:schemeClr val="accent1"/>
              </a:solidFill>
            </a:endParaRPr>
          </a:p>
          <a:p>
            <a:pPr algn="r"/>
            <a:r>
              <a:rPr lang="en-US" dirty="0">
                <a:solidFill>
                  <a:schemeClr val="accent1"/>
                </a:solidFill>
              </a:rPr>
              <a:t>Scan to get started today!</a:t>
            </a:r>
          </a:p>
        </p:txBody>
      </p:sp>
      <p:pic>
        <p:nvPicPr>
          <p:cNvPr id="3" name="Picture 2" descr="A green and black logo&#10;&#10;Description automatically generated">
            <a:extLst>
              <a:ext uri="{FF2B5EF4-FFF2-40B4-BE49-F238E27FC236}">
                <a16:creationId xmlns:a16="http://schemas.microsoft.com/office/drawing/2014/main" id="{381818BC-E38E-4FEB-C770-FFB71DDEB517}"/>
              </a:ext>
            </a:extLst>
          </p:cNvPr>
          <p:cNvPicPr>
            <a:picLocks noChangeAspect="1"/>
          </p:cNvPicPr>
          <p:nvPr/>
        </p:nvPicPr>
        <p:blipFill rotWithShape="1">
          <a:blip r:embed="rId3"/>
          <a:srcRect l="4601" t="7008" r="304" b="13384"/>
          <a:stretch/>
        </p:blipFill>
        <p:spPr>
          <a:xfrm>
            <a:off x="9707090" y="4445562"/>
            <a:ext cx="2163345" cy="1811046"/>
          </a:xfrm>
          <a:prstGeom prst="rect">
            <a:avLst/>
          </a:prstGeom>
        </p:spPr>
      </p:pic>
      <p:pic>
        <p:nvPicPr>
          <p:cNvPr id="7" name="Picture 6" descr="A qr code with a green logo&#10;&#10;Description automatically generated">
            <a:extLst>
              <a:ext uri="{FF2B5EF4-FFF2-40B4-BE49-F238E27FC236}">
                <a16:creationId xmlns:a16="http://schemas.microsoft.com/office/drawing/2014/main" id="{BA7DA7B7-3D50-B081-2ACF-98B14B035B63}"/>
              </a:ext>
            </a:extLst>
          </p:cNvPr>
          <p:cNvPicPr>
            <a:picLocks noChangeAspect="1"/>
          </p:cNvPicPr>
          <p:nvPr/>
        </p:nvPicPr>
        <p:blipFill>
          <a:blip r:embed="rId4"/>
          <a:stretch>
            <a:fillRect/>
          </a:stretch>
        </p:blipFill>
        <p:spPr>
          <a:xfrm>
            <a:off x="5890846" y="2124394"/>
            <a:ext cx="2609212" cy="2609212"/>
          </a:xfrm>
          <a:prstGeom prst="rect">
            <a:avLst/>
          </a:prstGeom>
        </p:spPr>
      </p:pic>
      <p:sp>
        <p:nvSpPr>
          <p:cNvPr id="4" name="TextBox 3">
            <a:extLst>
              <a:ext uri="{FF2B5EF4-FFF2-40B4-BE49-F238E27FC236}">
                <a16:creationId xmlns:a16="http://schemas.microsoft.com/office/drawing/2014/main" id="{87CC709E-8885-D689-B7E3-5577CC7CBFE1}"/>
              </a:ext>
            </a:extLst>
          </p:cNvPr>
          <p:cNvSpPr txBox="1"/>
          <p:nvPr/>
        </p:nvSpPr>
        <p:spPr>
          <a:xfrm>
            <a:off x="9511503"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3939201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45A71-019D-4350-7EEC-685C53C41411}"/>
              </a:ext>
            </a:extLst>
          </p:cNvPr>
          <p:cNvSpPr txBox="1"/>
          <p:nvPr/>
        </p:nvSpPr>
        <p:spPr>
          <a:xfrm>
            <a:off x="1477107" y="1065969"/>
            <a:ext cx="9624646" cy="3693319"/>
          </a:xfrm>
          <a:prstGeom prst="rect">
            <a:avLst/>
          </a:prstGeom>
          <a:noFill/>
        </p:spPr>
        <p:txBody>
          <a:bodyPr wrap="square">
            <a:spAutoFit/>
          </a:bodyPr>
          <a:lstStyle/>
          <a:p>
            <a:r>
              <a:rPr lang="en-US" b="0" i="1" dirty="0">
                <a:solidFill>
                  <a:srgbClr val="141414"/>
                </a:solidFill>
                <a:effectLst/>
                <a:highlight>
                  <a:srgbClr val="FFFFFF"/>
                </a:highlight>
                <a:latin typeface="-apple-system"/>
              </a:rPr>
              <a:t>Life Moves Wealth Management, LLC (“LMWM”) is a registered investment advisor offering advisory services in the States of Arizona, Indiana, and in other jurisdictions where exempted.  Registration does not imply a certain level of skill or training. The presence of this website on the Internet shall not be directly or indirectly interpreted as a solicitation of investment advisory services to persons of another jurisdiction unless otherwise permitted by statute. Follow-up or individualized responses to consumers in a particular state by LMWM in the rendering of personalized investment advice for compensation shall not be made without our first complying with jurisdiction requirements or pursuant an applicable state exemption.</a:t>
            </a:r>
            <a:r>
              <a:rPr lang="en-US" b="0" i="0" dirty="0">
                <a:solidFill>
                  <a:srgbClr val="141414"/>
                </a:solidFill>
                <a:effectLst/>
                <a:highlight>
                  <a:srgbClr val="FFFFFF"/>
                </a:highlight>
                <a:latin typeface="-apple-system"/>
              </a:rPr>
              <a:t> </a:t>
            </a:r>
            <a:r>
              <a:rPr lang="en-US" b="0" i="1" dirty="0">
                <a:solidFill>
                  <a:srgbClr val="141414"/>
                </a:solidFill>
                <a:effectLst/>
                <a:highlight>
                  <a:srgbClr val="FFFFFF"/>
                </a:highlight>
                <a:latin typeface="-apple-system"/>
              </a:rPr>
              <a:t>All written content on this site is for information purposes only. Opinions expressed herein are solely those of LMWM, unless otherwise specifically cited.  Material presented is believed to be from reliable sources and no representations are made by our firm as to other parties’ informational accuracy or completeness.  All information or ideas provided should be discussed in detail with an advisor, accountant or legal counsel prior to implementation.</a:t>
            </a:r>
            <a:endParaRPr lang="en-US" dirty="0"/>
          </a:p>
        </p:txBody>
      </p:sp>
      <p:pic>
        <p:nvPicPr>
          <p:cNvPr id="6" name="Picture 5" descr="A green and black logo&#10;&#10;Description automatically generated">
            <a:extLst>
              <a:ext uri="{FF2B5EF4-FFF2-40B4-BE49-F238E27FC236}">
                <a16:creationId xmlns:a16="http://schemas.microsoft.com/office/drawing/2014/main" id="{7F7CE5A8-C0ED-BD3C-574D-312905EF30D4}"/>
              </a:ext>
            </a:extLst>
          </p:cNvPr>
          <p:cNvPicPr>
            <a:picLocks noChangeAspect="1"/>
          </p:cNvPicPr>
          <p:nvPr/>
        </p:nvPicPr>
        <p:blipFill rotWithShape="1">
          <a:blip r:embed="rId2"/>
          <a:srcRect l="4601" t="7008" r="304" b="13384"/>
          <a:stretch/>
        </p:blipFill>
        <p:spPr>
          <a:xfrm>
            <a:off x="10081846" y="4759288"/>
            <a:ext cx="1788589" cy="1497319"/>
          </a:xfrm>
          <a:prstGeom prst="rect">
            <a:avLst/>
          </a:prstGeom>
        </p:spPr>
      </p:pic>
      <p:sp>
        <p:nvSpPr>
          <p:cNvPr id="7" name="TextBox 6">
            <a:extLst>
              <a:ext uri="{FF2B5EF4-FFF2-40B4-BE49-F238E27FC236}">
                <a16:creationId xmlns:a16="http://schemas.microsoft.com/office/drawing/2014/main" id="{95A22836-F067-DE40-7467-E95AD11475F7}"/>
              </a:ext>
            </a:extLst>
          </p:cNvPr>
          <p:cNvSpPr txBox="1"/>
          <p:nvPr/>
        </p:nvSpPr>
        <p:spPr>
          <a:xfrm>
            <a:off x="9511503"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289451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553660-E08A-2ED4-F412-62C5FD95DD54}"/>
              </a:ext>
            </a:extLst>
          </p:cNvPr>
          <p:cNvSpPr txBox="1"/>
          <p:nvPr/>
        </p:nvSpPr>
        <p:spPr>
          <a:xfrm>
            <a:off x="777765" y="941832"/>
            <a:ext cx="1958934" cy="369332"/>
          </a:xfrm>
          <a:prstGeom prst="rect">
            <a:avLst/>
          </a:prstGeom>
          <a:noFill/>
        </p:spPr>
        <p:txBody>
          <a:bodyPr wrap="none" rtlCol="0">
            <a:spAutoFit/>
          </a:bodyPr>
          <a:lstStyle/>
          <a:p>
            <a:r>
              <a:rPr lang="en-US" dirty="0"/>
              <a:t>Reference material</a:t>
            </a:r>
          </a:p>
        </p:txBody>
      </p:sp>
      <p:sp>
        <p:nvSpPr>
          <p:cNvPr id="3" name="TextBox 2">
            <a:extLst>
              <a:ext uri="{FF2B5EF4-FFF2-40B4-BE49-F238E27FC236}">
                <a16:creationId xmlns:a16="http://schemas.microsoft.com/office/drawing/2014/main" id="{1CEA660C-4D19-E2C0-ED85-F04A5544BABB}"/>
              </a:ext>
            </a:extLst>
          </p:cNvPr>
          <p:cNvSpPr txBox="1"/>
          <p:nvPr/>
        </p:nvSpPr>
        <p:spPr>
          <a:xfrm>
            <a:off x="777765" y="1554906"/>
            <a:ext cx="10909738" cy="1046440"/>
          </a:xfrm>
          <a:prstGeom prst="rect">
            <a:avLst/>
          </a:prstGeom>
          <a:noFill/>
        </p:spPr>
        <p:txBody>
          <a:bodyPr wrap="square">
            <a:spAutoFit/>
          </a:bodyPr>
          <a:lstStyle/>
          <a:p>
            <a:pPr marL="342900" indent="-342900">
              <a:spcAft>
                <a:spcPts val="1200"/>
              </a:spcAft>
              <a:buFont typeface="+mj-lt"/>
              <a:buAutoNum type="arabicPeriod"/>
            </a:pPr>
            <a:r>
              <a:rPr lang="en-US" sz="1400" dirty="0"/>
              <a:t>Link</a:t>
            </a:r>
          </a:p>
          <a:p>
            <a:pPr marL="342900" indent="-342900">
              <a:spcAft>
                <a:spcPts val="1200"/>
              </a:spcAft>
              <a:buFont typeface="+mj-lt"/>
              <a:buAutoNum type="arabicPeriod"/>
            </a:pPr>
            <a:r>
              <a:rPr lang="en-US" sz="1400" dirty="0"/>
              <a:t>Link </a:t>
            </a:r>
          </a:p>
          <a:p>
            <a:pPr marL="342900" indent="-342900">
              <a:spcAft>
                <a:spcPts val="1200"/>
              </a:spcAft>
              <a:buFont typeface="+mj-lt"/>
              <a:buAutoNum type="arabicPeriod"/>
            </a:pPr>
            <a:endParaRPr lang="en-US" sz="1400" dirty="0"/>
          </a:p>
        </p:txBody>
      </p:sp>
      <p:pic>
        <p:nvPicPr>
          <p:cNvPr id="5" name="Picture 4">
            <a:extLst>
              <a:ext uri="{FF2B5EF4-FFF2-40B4-BE49-F238E27FC236}">
                <a16:creationId xmlns:a16="http://schemas.microsoft.com/office/drawing/2014/main" id="{E054C520-C017-050E-3711-E2896FD6286C}"/>
              </a:ext>
            </a:extLst>
          </p:cNvPr>
          <p:cNvPicPr>
            <a:picLocks noChangeAspect="1"/>
          </p:cNvPicPr>
          <p:nvPr/>
        </p:nvPicPr>
        <p:blipFill>
          <a:blip r:embed="rId2"/>
          <a:srcRect/>
          <a:stretch/>
        </p:blipFill>
        <p:spPr>
          <a:xfrm>
            <a:off x="10971849" y="5894493"/>
            <a:ext cx="898587" cy="674090"/>
          </a:xfrm>
          <a:prstGeom prst="rect">
            <a:avLst/>
          </a:prstGeom>
        </p:spPr>
      </p:pic>
    </p:spTree>
    <p:extLst>
      <p:ext uri="{BB962C8B-B14F-4D97-AF65-F5344CB8AC3E}">
        <p14:creationId xmlns:p14="http://schemas.microsoft.com/office/powerpoint/2010/main" val="674769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65DCB-C306-6F07-832F-6745C19130D7}"/>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dirty="0">
                <a:solidFill>
                  <a:schemeClr val="accent1"/>
                </a:solidFill>
              </a:rPr>
              <a:t>Meet your presenter</a:t>
            </a:r>
            <a:endParaRPr lang="en-US" kern="1200" dirty="0">
              <a:solidFill>
                <a:schemeClr val="accent1"/>
              </a:solidFill>
              <a:latin typeface="+mj-lt"/>
              <a:ea typeface="+mj-ea"/>
              <a:cs typeface="+mj-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22B4E2E-E99F-1646-0C6A-BFD105465B2A}"/>
              </a:ext>
            </a:extLst>
          </p:cNvPr>
          <p:cNvPicPr>
            <a:picLocks noChangeAspect="1"/>
          </p:cNvPicPr>
          <p:nvPr/>
        </p:nvPicPr>
        <p:blipFill>
          <a:blip r:embed="rId3"/>
          <a:srcRect/>
          <a:stretch/>
        </p:blipFill>
        <p:spPr>
          <a:xfrm>
            <a:off x="10904506" y="5660031"/>
            <a:ext cx="898587" cy="674090"/>
          </a:xfrm>
          <a:prstGeom prst="rect">
            <a:avLst/>
          </a:prstGeom>
        </p:spPr>
      </p:pic>
      <p:sp>
        <p:nvSpPr>
          <p:cNvPr id="4" name="Content Placeholder 2">
            <a:extLst>
              <a:ext uri="{FF2B5EF4-FFF2-40B4-BE49-F238E27FC236}">
                <a16:creationId xmlns:a16="http://schemas.microsoft.com/office/drawing/2014/main" id="{8CAE9B5B-5D83-B79B-C1D4-64D74E59C41E}"/>
              </a:ext>
            </a:extLst>
          </p:cNvPr>
          <p:cNvSpPr txBox="1">
            <a:spLocks/>
          </p:cNvSpPr>
          <p:nvPr/>
        </p:nvSpPr>
        <p:spPr>
          <a:xfrm>
            <a:off x="5191014" y="4192107"/>
            <a:ext cx="5047197" cy="1216985"/>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2400" b="1" kern="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Dale L. Shafer II, CFP®, APMA®, CDFA®</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400" kern="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Founder | Financial Advisor | CCO</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400" b="1" kern="0" dirty="0">
                <a:solidFill>
                  <a:srgbClr val="70AD47"/>
                </a:solidFill>
                <a:latin typeface="Calibri" panose="020F0502020204030204" pitchFamily="34" charset="0"/>
                <a:ea typeface="Times New Roman" panose="02020603050405020304" pitchFamily="18" charset="0"/>
                <a:cs typeface="Times New Roman" panose="02020603050405020304" pitchFamily="18" charset="0"/>
              </a:rPr>
              <a:t>Life Moves Wealth Management</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E6A1259-FA29-6836-91C0-A2BC930BF1FD}"/>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pic>
        <p:nvPicPr>
          <p:cNvPr id="7" name="Picture 6" descr="A person in a suit&#10;&#10;Description automatically generated">
            <a:extLst>
              <a:ext uri="{FF2B5EF4-FFF2-40B4-BE49-F238E27FC236}">
                <a16:creationId xmlns:a16="http://schemas.microsoft.com/office/drawing/2014/main" id="{6A2E49DF-3E63-6897-776B-B4A1E3D41F8B}"/>
              </a:ext>
            </a:extLst>
          </p:cNvPr>
          <p:cNvPicPr>
            <a:picLocks noChangeAspect="1"/>
          </p:cNvPicPr>
          <p:nvPr/>
        </p:nvPicPr>
        <p:blipFill>
          <a:blip r:embed="rId4"/>
          <a:stretch>
            <a:fillRect/>
          </a:stretch>
        </p:blipFill>
        <p:spPr>
          <a:xfrm>
            <a:off x="5556269" y="837857"/>
            <a:ext cx="4316689" cy="3280220"/>
          </a:xfrm>
          <a:prstGeom prst="rect">
            <a:avLst/>
          </a:prstGeom>
        </p:spPr>
      </p:pic>
    </p:spTree>
    <p:extLst>
      <p:ext uri="{BB962C8B-B14F-4D97-AF65-F5344CB8AC3E}">
        <p14:creationId xmlns:p14="http://schemas.microsoft.com/office/powerpoint/2010/main" val="244140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65DCB-C306-6F07-832F-6745C19130D7}"/>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dirty="0">
                <a:solidFill>
                  <a:schemeClr val="accent1"/>
                </a:solidFill>
              </a:rPr>
              <a:t>What we will cover in today’s topic: </a:t>
            </a:r>
            <a:endParaRPr lang="en-US" kern="1200" dirty="0">
              <a:solidFill>
                <a:schemeClr val="accent1"/>
              </a:solidFill>
              <a:latin typeface="+mj-lt"/>
              <a:ea typeface="+mj-ea"/>
              <a:cs typeface="+mj-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22B4E2E-E99F-1646-0C6A-BFD105465B2A}"/>
              </a:ext>
            </a:extLst>
          </p:cNvPr>
          <p:cNvPicPr>
            <a:picLocks noChangeAspect="1"/>
          </p:cNvPicPr>
          <p:nvPr/>
        </p:nvPicPr>
        <p:blipFill>
          <a:blip r:embed="rId3"/>
          <a:srcRect/>
          <a:stretch/>
        </p:blipFill>
        <p:spPr>
          <a:xfrm>
            <a:off x="10904506" y="5660031"/>
            <a:ext cx="898587" cy="674090"/>
          </a:xfrm>
          <a:prstGeom prst="rect">
            <a:avLst/>
          </a:prstGeom>
        </p:spPr>
      </p:pic>
      <p:sp>
        <p:nvSpPr>
          <p:cNvPr id="4" name="Content Placeholder 2">
            <a:extLst>
              <a:ext uri="{FF2B5EF4-FFF2-40B4-BE49-F238E27FC236}">
                <a16:creationId xmlns:a16="http://schemas.microsoft.com/office/drawing/2014/main" id="{8CAE9B5B-5D83-B79B-C1D4-64D74E59C41E}"/>
              </a:ext>
            </a:extLst>
          </p:cNvPr>
          <p:cNvSpPr txBox="1">
            <a:spLocks/>
          </p:cNvSpPr>
          <p:nvPr/>
        </p:nvSpPr>
        <p:spPr>
          <a:xfrm>
            <a:off x="4976029" y="2133877"/>
            <a:ext cx="6250940" cy="2590245"/>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Shed light on the detrimental effects of the practice of </a:t>
            </a:r>
            <a:r>
              <a:rPr lang="en-US" sz="2200" i="1" dirty="0"/>
              <a:t>living out of your business.</a:t>
            </a:r>
            <a:endParaRPr lang="en-US" sz="1200" dirty="0"/>
          </a:p>
          <a:p>
            <a:r>
              <a:rPr lang="en-US" sz="2200" dirty="0"/>
              <a:t>How your business finances, tax efficiency, and ultimately your valuation are negatively impacted.</a:t>
            </a:r>
            <a:endParaRPr lang="en-US" sz="1200" dirty="0"/>
          </a:p>
          <a:p>
            <a:r>
              <a:rPr lang="en-US" sz="2200" dirty="0"/>
              <a:t>How to separate personal and business finances to promote business financial health.</a:t>
            </a:r>
          </a:p>
        </p:txBody>
      </p:sp>
      <p:sp>
        <p:nvSpPr>
          <p:cNvPr id="5" name="TextBox 4">
            <a:extLst>
              <a:ext uri="{FF2B5EF4-FFF2-40B4-BE49-F238E27FC236}">
                <a16:creationId xmlns:a16="http://schemas.microsoft.com/office/drawing/2014/main" id="{0E6A1259-FA29-6836-91C0-A2BC930BF1FD}"/>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422118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standing at a cash register&#10;&#10;Description automatically generated">
            <a:extLst>
              <a:ext uri="{FF2B5EF4-FFF2-40B4-BE49-F238E27FC236}">
                <a16:creationId xmlns:a16="http://schemas.microsoft.com/office/drawing/2014/main" id="{E9FC4E0D-BE14-5818-50A3-8E118A7A783A}"/>
              </a:ext>
            </a:extLst>
          </p:cNvPr>
          <p:cNvPicPr>
            <a:picLocks noChangeAspect="1"/>
          </p:cNvPicPr>
          <p:nvPr/>
        </p:nvPicPr>
        <p:blipFill rotWithShape="1">
          <a:blip r:embed="rId3"/>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pic>
        <p:nvPicPr>
          <p:cNvPr id="8" name="Picture 7">
            <a:extLst>
              <a:ext uri="{FF2B5EF4-FFF2-40B4-BE49-F238E27FC236}">
                <a16:creationId xmlns:a16="http://schemas.microsoft.com/office/drawing/2014/main" id="{3EBBAB9C-A605-23E5-83F9-EA2656DFA8A5}"/>
              </a:ext>
            </a:extLst>
          </p:cNvPr>
          <p:cNvPicPr>
            <a:picLocks noChangeAspect="1"/>
          </p:cNvPicPr>
          <p:nvPr/>
        </p:nvPicPr>
        <p:blipFill>
          <a:blip r:embed="rId4"/>
          <a:srcRect/>
          <a:stretch/>
        </p:blipFill>
        <p:spPr>
          <a:xfrm>
            <a:off x="10904506" y="5660031"/>
            <a:ext cx="898587" cy="674090"/>
          </a:xfrm>
          <a:prstGeom prst="rect">
            <a:avLst/>
          </a:prstGeom>
        </p:spPr>
      </p:pic>
      <p:sp>
        <p:nvSpPr>
          <p:cNvPr id="20" name="TextBox 19">
            <a:extLst>
              <a:ext uri="{FF2B5EF4-FFF2-40B4-BE49-F238E27FC236}">
                <a16:creationId xmlns:a16="http://schemas.microsoft.com/office/drawing/2014/main" id="{77A6BB07-6A9B-DC63-AB23-7B50F335E2D8}"/>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183773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556504-16D7-1582-512E-8DF9B2860903}"/>
              </a:ext>
            </a:extLst>
          </p:cNvPr>
          <p:cNvSpPr>
            <a:spLocks noGrp="1"/>
          </p:cNvSpPr>
          <p:nvPr>
            <p:ph type="title"/>
          </p:nvPr>
        </p:nvSpPr>
        <p:spPr>
          <a:xfrm>
            <a:off x="581891" y="963507"/>
            <a:ext cx="3896589" cy="4930986"/>
          </a:xfrm>
        </p:spPr>
        <p:txBody>
          <a:bodyPr vert="horz" lIns="91440" tIns="45720" rIns="91440" bIns="45720" rtlCol="0" anchor="ctr">
            <a:normAutofit/>
          </a:bodyPr>
          <a:lstStyle/>
          <a:p>
            <a:pPr algn="r"/>
            <a:r>
              <a:rPr lang="en-US" kern="1200" dirty="0">
                <a:solidFill>
                  <a:schemeClr val="accent1"/>
                </a:solidFill>
                <a:latin typeface="+mj-lt"/>
                <a:ea typeface="+mj-ea"/>
                <a:cs typeface="+mj-cs"/>
              </a:rPr>
              <a:t>Defining </a:t>
            </a:r>
            <a:r>
              <a:rPr lang="en-US" i="1" dirty="0">
                <a:solidFill>
                  <a:schemeClr val="accent1"/>
                </a:solidFill>
              </a:rPr>
              <a:t>l</a:t>
            </a:r>
            <a:r>
              <a:rPr lang="en-US" i="1" kern="1200" dirty="0">
                <a:solidFill>
                  <a:schemeClr val="accent1"/>
                </a:solidFill>
                <a:latin typeface="+mj-lt"/>
                <a:ea typeface="+mj-ea"/>
                <a:cs typeface="+mj-cs"/>
              </a:rPr>
              <a:t>iving </a:t>
            </a:r>
            <a:r>
              <a:rPr lang="en-US" i="1" dirty="0">
                <a:solidFill>
                  <a:schemeClr val="accent1"/>
                </a:solidFill>
              </a:rPr>
              <a:t>o</a:t>
            </a:r>
            <a:r>
              <a:rPr lang="en-US" i="1" kern="1200" dirty="0">
                <a:solidFill>
                  <a:schemeClr val="accent1"/>
                </a:solidFill>
                <a:latin typeface="+mj-lt"/>
                <a:ea typeface="+mj-ea"/>
                <a:cs typeface="+mj-cs"/>
              </a:rPr>
              <a:t>ut of your </a:t>
            </a:r>
            <a:r>
              <a:rPr lang="en-US" i="1" dirty="0">
                <a:solidFill>
                  <a:schemeClr val="accent1"/>
                </a:solidFill>
              </a:rPr>
              <a:t>b</a:t>
            </a:r>
            <a:r>
              <a:rPr lang="en-US" i="1" kern="1200" dirty="0">
                <a:solidFill>
                  <a:schemeClr val="accent1"/>
                </a:solidFill>
                <a:latin typeface="+mj-lt"/>
                <a:ea typeface="+mj-ea"/>
                <a:cs typeface="+mj-cs"/>
              </a:rPr>
              <a:t>usiness</a:t>
            </a:r>
            <a:endParaRPr lang="en-US" kern="1200" dirty="0">
              <a:solidFill>
                <a:schemeClr val="accent1"/>
              </a:solidFill>
              <a:latin typeface="+mj-lt"/>
              <a:ea typeface="+mj-ea"/>
              <a:cs typeface="+mj-cs"/>
            </a:endParaRPr>
          </a:p>
        </p:txBody>
      </p:sp>
      <p:cxnSp>
        <p:nvCxnSpPr>
          <p:cNvPr id="12" name="Straight Connector 11">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89870752-97CE-FCB5-576E-A070C1D0E49B}"/>
              </a:ext>
            </a:extLst>
          </p:cNvPr>
          <p:cNvSpPr txBox="1">
            <a:spLocks/>
          </p:cNvSpPr>
          <p:nvPr/>
        </p:nvSpPr>
        <p:spPr>
          <a:xfrm>
            <a:off x="4961079" y="1647092"/>
            <a:ext cx="6250940" cy="274320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Using business funds to cover personal expenses. </a:t>
            </a:r>
          </a:p>
          <a:p>
            <a:r>
              <a:rPr lang="en-US" sz="2200" dirty="0"/>
              <a:t>Common grey areas: groceries, travel, clothing, personal/family meals, and entertainment expenses. </a:t>
            </a:r>
            <a:endParaRPr lang="en-US" sz="1200" dirty="0"/>
          </a:p>
          <a:p>
            <a:r>
              <a:rPr lang="en-US" sz="2200" dirty="0"/>
              <a:t>Creates blurred financial boundaries. </a:t>
            </a:r>
          </a:p>
        </p:txBody>
      </p:sp>
      <p:pic>
        <p:nvPicPr>
          <p:cNvPr id="3" name="Picture 2">
            <a:extLst>
              <a:ext uri="{FF2B5EF4-FFF2-40B4-BE49-F238E27FC236}">
                <a16:creationId xmlns:a16="http://schemas.microsoft.com/office/drawing/2014/main" id="{60CBD7EB-77A4-7DE5-D9B2-1F229B11E426}"/>
              </a:ext>
            </a:extLst>
          </p:cNvPr>
          <p:cNvPicPr>
            <a:picLocks noChangeAspect="1"/>
          </p:cNvPicPr>
          <p:nvPr/>
        </p:nvPicPr>
        <p:blipFill>
          <a:blip r:embed="rId3"/>
          <a:srcRect/>
          <a:stretch/>
        </p:blipFill>
        <p:spPr>
          <a:xfrm>
            <a:off x="10904506" y="5660031"/>
            <a:ext cx="898587" cy="674090"/>
          </a:xfrm>
          <a:prstGeom prst="rect">
            <a:avLst/>
          </a:prstGeom>
        </p:spPr>
      </p:pic>
      <p:sp>
        <p:nvSpPr>
          <p:cNvPr id="4" name="TextBox 3">
            <a:extLst>
              <a:ext uri="{FF2B5EF4-FFF2-40B4-BE49-F238E27FC236}">
                <a16:creationId xmlns:a16="http://schemas.microsoft.com/office/drawing/2014/main" id="{2C79B109-23A3-52BD-BE90-1E13D49B592D}"/>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26309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F65DCB-C306-6F07-832F-6745C19130D7}"/>
              </a:ext>
            </a:extLst>
          </p:cNvPr>
          <p:cNvSpPr>
            <a:spLocks noGrp="1"/>
          </p:cNvSpPr>
          <p:nvPr>
            <p:ph type="title"/>
          </p:nvPr>
        </p:nvSpPr>
        <p:spPr>
          <a:xfrm>
            <a:off x="537219" y="963507"/>
            <a:ext cx="3795344" cy="4930986"/>
          </a:xfrm>
        </p:spPr>
        <p:txBody>
          <a:bodyPr vert="horz" lIns="91440" tIns="45720" rIns="91440" bIns="45720" rtlCol="0" anchor="ctr">
            <a:normAutofit/>
          </a:bodyPr>
          <a:lstStyle/>
          <a:p>
            <a:pPr algn="r"/>
            <a:r>
              <a:rPr lang="en-US" dirty="0">
                <a:solidFill>
                  <a:schemeClr val="accent1"/>
                </a:solidFill>
              </a:rPr>
              <a:t>The cost of mixing personal and business finances</a:t>
            </a:r>
            <a:endParaRPr lang="en-US" kern="1200" dirty="0">
              <a:solidFill>
                <a:schemeClr val="accent1"/>
              </a:solidFill>
              <a:latin typeface="+mj-lt"/>
              <a:ea typeface="+mj-ea"/>
              <a:cs typeface="+mj-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D318EF67-0240-F242-93F8-1566E70620FE}"/>
              </a:ext>
            </a:extLst>
          </p:cNvPr>
          <p:cNvSpPr txBox="1">
            <a:spLocks/>
          </p:cNvSpPr>
          <p:nvPr/>
        </p:nvSpPr>
        <p:spPr>
          <a:xfrm>
            <a:off x="5102859" y="2698164"/>
            <a:ext cx="6250940" cy="146167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Tracking true business financial health is difficult.</a:t>
            </a:r>
          </a:p>
          <a:p>
            <a:r>
              <a:rPr lang="en-US" sz="2200" dirty="0"/>
              <a:t>Challenge of managing cash flow effectively.</a:t>
            </a:r>
          </a:p>
          <a:p>
            <a:r>
              <a:rPr lang="en-US" sz="2200" dirty="0"/>
              <a:t>Legally, a breach of your fiduciary duty!</a:t>
            </a:r>
          </a:p>
        </p:txBody>
      </p:sp>
      <p:pic>
        <p:nvPicPr>
          <p:cNvPr id="3" name="Picture 2">
            <a:extLst>
              <a:ext uri="{FF2B5EF4-FFF2-40B4-BE49-F238E27FC236}">
                <a16:creationId xmlns:a16="http://schemas.microsoft.com/office/drawing/2014/main" id="{BB8C9990-B3C1-EC78-B36A-D35FBDA99BE3}"/>
              </a:ext>
            </a:extLst>
          </p:cNvPr>
          <p:cNvPicPr>
            <a:picLocks noChangeAspect="1"/>
          </p:cNvPicPr>
          <p:nvPr/>
        </p:nvPicPr>
        <p:blipFill>
          <a:blip r:embed="rId3"/>
          <a:srcRect/>
          <a:stretch/>
        </p:blipFill>
        <p:spPr>
          <a:xfrm>
            <a:off x="10904506" y="5660031"/>
            <a:ext cx="898587" cy="674090"/>
          </a:xfrm>
          <a:prstGeom prst="rect">
            <a:avLst/>
          </a:prstGeom>
        </p:spPr>
      </p:pic>
      <p:sp>
        <p:nvSpPr>
          <p:cNvPr id="6" name="TextBox 5">
            <a:extLst>
              <a:ext uri="{FF2B5EF4-FFF2-40B4-BE49-F238E27FC236}">
                <a16:creationId xmlns:a16="http://schemas.microsoft.com/office/drawing/2014/main" id="{196CE6DC-4936-27D4-28C1-5CDE1083352E}"/>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309272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F65DCB-C306-6F07-832F-6745C19130D7}"/>
              </a:ext>
            </a:extLst>
          </p:cNvPr>
          <p:cNvSpPr>
            <a:spLocks noGrp="1"/>
          </p:cNvSpPr>
          <p:nvPr>
            <p:ph type="title"/>
          </p:nvPr>
        </p:nvSpPr>
        <p:spPr>
          <a:xfrm>
            <a:off x="786389" y="963507"/>
            <a:ext cx="3546173" cy="4930986"/>
          </a:xfrm>
        </p:spPr>
        <p:txBody>
          <a:bodyPr vert="horz" lIns="91440" tIns="45720" rIns="91440" bIns="45720" rtlCol="0" anchor="ctr">
            <a:normAutofit/>
          </a:bodyPr>
          <a:lstStyle/>
          <a:p>
            <a:pPr algn="r"/>
            <a:r>
              <a:rPr lang="en-US" dirty="0">
                <a:solidFill>
                  <a:schemeClr val="accent1"/>
                </a:solidFill>
              </a:rPr>
              <a:t>This practice becomes quite tax inefficient</a:t>
            </a:r>
            <a:endParaRPr lang="en-US" kern="1200" dirty="0">
              <a:solidFill>
                <a:schemeClr val="accent1"/>
              </a:solidFill>
              <a:latin typeface="+mj-lt"/>
              <a:ea typeface="+mj-ea"/>
              <a:cs typeface="+mj-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B8E2B3D5-9E16-4329-BDCB-D616A1BAC6DB}"/>
              </a:ext>
            </a:extLst>
          </p:cNvPr>
          <p:cNvSpPr txBox="1">
            <a:spLocks/>
          </p:cNvSpPr>
          <p:nvPr/>
        </p:nvSpPr>
        <p:spPr>
          <a:xfrm>
            <a:off x="4976029" y="2673270"/>
            <a:ext cx="6250940" cy="151146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Both the owners and the business risk missing out on valuable tax deductions.</a:t>
            </a:r>
            <a:endParaRPr lang="en-US" sz="1200" dirty="0"/>
          </a:p>
          <a:p>
            <a:r>
              <a:rPr lang="en-US" sz="2200" dirty="0"/>
              <a:t>Difficult to reduce taxable income. </a:t>
            </a:r>
            <a:endParaRPr lang="en-US" sz="1200" dirty="0"/>
          </a:p>
          <a:p>
            <a:r>
              <a:rPr lang="en-US" sz="2200" dirty="0"/>
              <a:t>Increases audit risk.</a:t>
            </a:r>
          </a:p>
        </p:txBody>
      </p:sp>
      <p:pic>
        <p:nvPicPr>
          <p:cNvPr id="4" name="Picture 3">
            <a:extLst>
              <a:ext uri="{FF2B5EF4-FFF2-40B4-BE49-F238E27FC236}">
                <a16:creationId xmlns:a16="http://schemas.microsoft.com/office/drawing/2014/main" id="{2F188DBC-E6D3-1E19-CB62-DB39E2D719C3}"/>
              </a:ext>
            </a:extLst>
          </p:cNvPr>
          <p:cNvPicPr>
            <a:picLocks noChangeAspect="1"/>
          </p:cNvPicPr>
          <p:nvPr/>
        </p:nvPicPr>
        <p:blipFill>
          <a:blip r:embed="rId3"/>
          <a:srcRect/>
          <a:stretch/>
        </p:blipFill>
        <p:spPr>
          <a:xfrm>
            <a:off x="10904506" y="5660031"/>
            <a:ext cx="898587" cy="674090"/>
          </a:xfrm>
          <a:prstGeom prst="rect">
            <a:avLst/>
          </a:prstGeom>
        </p:spPr>
      </p:pic>
      <p:sp>
        <p:nvSpPr>
          <p:cNvPr id="6" name="TextBox 5">
            <a:extLst>
              <a:ext uri="{FF2B5EF4-FFF2-40B4-BE49-F238E27FC236}">
                <a16:creationId xmlns:a16="http://schemas.microsoft.com/office/drawing/2014/main" id="{496F6F97-5484-67F0-98D6-E1230DFBACCF}"/>
              </a:ext>
            </a:extLst>
          </p:cNvPr>
          <p:cNvSpPr txBox="1"/>
          <p:nvPr/>
        </p:nvSpPr>
        <p:spPr>
          <a:xfrm>
            <a:off x="9511503"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206815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F65DCB-C306-6F07-832F-6745C19130D7}"/>
              </a:ext>
            </a:extLst>
          </p:cNvPr>
          <p:cNvSpPr>
            <a:spLocks noGrp="1"/>
          </p:cNvSpPr>
          <p:nvPr>
            <p:ph type="title"/>
          </p:nvPr>
        </p:nvSpPr>
        <p:spPr>
          <a:xfrm>
            <a:off x="786389" y="963507"/>
            <a:ext cx="3546173" cy="4930986"/>
          </a:xfrm>
        </p:spPr>
        <p:txBody>
          <a:bodyPr vert="horz" lIns="91440" tIns="45720" rIns="91440" bIns="45720" rtlCol="0" anchor="ctr">
            <a:normAutofit/>
          </a:bodyPr>
          <a:lstStyle/>
          <a:p>
            <a:pPr algn="r"/>
            <a:r>
              <a:rPr lang="en-US" dirty="0">
                <a:solidFill>
                  <a:schemeClr val="accent1"/>
                </a:solidFill>
              </a:rPr>
              <a:t>The impact on business value</a:t>
            </a:r>
            <a:endParaRPr lang="en-US" kern="1200" dirty="0">
              <a:solidFill>
                <a:schemeClr val="accent1"/>
              </a:solidFill>
              <a:latin typeface="+mj-lt"/>
              <a:ea typeface="+mj-ea"/>
              <a:cs typeface="+mj-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818C0392-F643-05A5-F761-3209CE9E237D}"/>
              </a:ext>
            </a:extLst>
          </p:cNvPr>
          <p:cNvSpPr txBox="1">
            <a:spLocks/>
          </p:cNvSpPr>
          <p:nvPr/>
        </p:nvSpPr>
        <p:spPr>
          <a:xfrm>
            <a:off x="4976029" y="2633265"/>
            <a:ext cx="6250940" cy="159147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Challenging to accurately assess the true value of the business.</a:t>
            </a:r>
            <a:endParaRPr lang="en-US" sz="1200" dirty="0"/>
          </a:p>
          <a:p>
            <a:r>
              <a:rPr lang="en-US" sz="2200" dirty="0"/>
              <a:t>Less attractive and riskier to potential investors.</a:t>
            </a:r>
            <a:endParaRPr lang="en-US" sz="1200" dirty="0"/>
          </a:p>
          <a:p>
            <a:r>
              <a:rPr lang="en-US" sz="2200" dirty="0"/>
              <a:t>Business’s creditworthiness likely to suffer.</a:t>
            </a:r>
          </a:p>
        </p:txBody>
      </p:sp>
      <p:pic>
        <p:nvPicPr>
          <p:cNvPr id="4" name="Picture 3">
            <a:extLst>
              <a:ext uri="{FF2B5EF4-FFF2-40B4-BE49-F238E27FC236}">
                <a16:creationId xmlns:a16="http://schemas.microsoft.com/office/drawing/2014/main" id="{90553FD8-E0EF-3135-63AB-3BE42EEF4A16}"/>
              </a:ext>
            </a:extLst>
          </p:cNvPr>
          <p:cNvPicPr>
            <a:picLocks noChangeAspect="1"/>
          </p:cNvPicPr>
          <p:nvPr/>
        </p:nvPicPr>
        <p:blipFill>
          <a:blip r:embed="rId3"/>
          <a:srcRect/>
          <a:stretch/>
        </p:blipFill>
        <p:spPr>
          <a:xfrm>
            <a:off x="10904506" y="5660031"/>
            <a:ext cx="898587" cy="674090"/>
          </a:xfrm>
          <a:prstGeom prst="rect">
            <a:avLst/>
          </a:prstGeom>
        </p:spPr>
      </p:pic>
      <p:sp>
        <p:nvSpPr>
          <p:cNvPr id="6" name="TextBox 5">
            <a:extLst>
              <a:ext uri="{FF2B5EF4-FFF2-40B4-BE49-F238E27FC236}">
                <a16:creationId xmlns:a16="http://schemas.microsoft.com/office/drawing/2014/main" id="{B673AA2C-A7BC-C757-0275-BC5CC4F7D2C2}"/>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spTree>
    <p:extLst>
      <p:ext uri="{BB962C8B-B14F-4D97-AF65-F5344CB8AC3E}">
        <p14:creationId xmlns:p14="http://schemas.microsoft.com/office/powerpoint/2010/main" val="35201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B52C88-4AEA-5740-59D6-BF16165046FA}"/>
              </a:ext>
            </a:extLst>
          </p:cNvPr>
          <p:cNvSpPr txBox="1"/>
          <p:nvPr/>
        </p:nvSpPr>
        <p:spPr>
          <a:xfrm>
            <a:off x="3545291" y="4554109"/>
            <a:ext cx="6562098" cy="1200329"/>
          </a:xfrm>
          <a:prstGeom prst="rect">
            <a:avLst/>
          </a:prstGeom>
          <a:noFill/>
        </p:spPr>
        <p:txBody>
          <a:bodyPr wrap="square" rtlCol="0">
            <a:spAutoFit/>
          </a:bodyPr>
          <a:lstStyle/>
          <a:p>
            <a:r>
              <a:rPr lang="en-US" dirty="0"/>
              <a:t>Business is a professional services office with: </a:t>
            </a:r>
          </a:p>
          <a:p>
            <a:pPr marL="285750" indent="-285750">
              <a:buFont typeface="Arial" panose="020B0604020202020204" pitchFamily="34" charset="0"/>
              <a:buChar char="•"/>
            </a:pPr>
            <a:r>
              <a:rPr lang="en-US" dirty="0"/>
              <a:t>1 professional </a:t>
            </a:r>
          </a:p>
          <a:p>
            <a:pPr marL="285750" indent="-285750">
              <a:buFont typeface="Arial" panose="020B0604020202020204" pitchFamily="34" charset="0"/>
              <a:buChar char="•"/>
            </a:pPr>
            <a:r>
              <a:rPr lang="en-US" dirty="0"/>
              <a:t>1 full-time office manager (earning ~$55k annual salary)</a:t>
            </a:r>
          </a:p>
          <a:p>
            <a:pPr marL="285750" indent="-285750">
              <a:buFont typeface="Arial" panose="020B0604020202020204" pitchFamily="34" charset="0"/>
              <a:buChar char="•"/>
            </a:pPr>
            <a:r>
              <a:rPr lang="en-US" dirty="0"/>
              <a:t>3-4 regular part-time employees </a:t>
            </a:r>
          </a:p>
        </p:txBody>
      </p:sp>
      <p:pic>
        <p:nvPicPr>
          <p:cNvPr id="2" name="Picture 1">
            <a:extLst>
              <a:ext uri="{FF2B5EF4-FFF2-40B4-BE49-F238E27FC236}">
                <a16:creationId xmlns:a16="http://schemas.microsoft.com/office/drawing/2014/main" id="{16AF2DE0-A9DA-FDFF-9451-2BC511200137}"/>
              </a:ext>
            </a:extLst>
          </p:cNvPr>
          <p:cNvPicPr>
            <a:picLocks noChangeAspect="1"/>
          </p:cNvPicPr>
          <p:nvPr/>
        </p:nvPicPr>
        <p:blipFill>
          <a:blip r:embed="rId3"/>
          <a:srcRect/>
          <a:stretch/>
        </p:blipFill>
        <p:spPr>
          <a:xfrm>
            <a:off x="10904506" y="5660031"/>
            <a:ext cx="898587" cy="674090"/>
          </a:xfrm>
          <a:prstGeom prst="rect">
            <a:avLst/>
          </a:prstGeom>
        </p:spPr>
      </p:pic>
      <p:sp>
        <p:nvSpPr>
          <p:cNvPr id="3" name="TextBox 2">
            <a:extLst>
              <a:ext uri="{FF2B5EF4-FFF2-40B4-BE49-F238E27FC236}">
                <a16:creationId xmlns:a16="http://schemas.microsoft.com/office/drawing/2014/main" id="{DDD21DF5-302C-BB85-4CFA-FDA889ACB890}"/>
              </a:ext>
            </a:extLst>
          </p:cNvPr>
          <p:cNvSpPr txBox="1"/>
          <p:nvPr/>
        </p:nvSpPr>
        <p:spPr>
          <a:xfrm>
            <a:off x="9523226" y="6266764"/>
            <a:ext cx="2441694" cy="338554"/>
          </a:xfrm>
          <a:prstGeom prst="rect">
            <a:avLst/>
          </a:prstGeom>
          <a:noFill/>
        </p:spPr>
        <p:txBody>
          <a:bodyPr wrap="none" rtlCol="0">
            <a:spAutoFit/>
          </a:bodyPr>
          <a:lstStyle/>
          <a:p>
            <a:r>
              <a:rPr lang="en-US" sz="1600" dirty="0"/>
              <a:t>www.lifemoveswealth.com</a:t>
            </a:r>
          </a:p>
        </p:txBody>
      </p:sp>
      <p:pic>
        <p:nvPicPr>
          <p:cNvPr id="5" name="Picture 4">
            <a:extLst>
              <a:ext uri="{FF2B5EF4-FFF2-40B4-BE49-F238E27FC236}">
                <a16:creationId xmlns:a16="http://schemas.microsoft.com/office/drawing/2014/main" id="{83146F63-5B4B-2605-2DA8-153560DE3F33}"/>
              </a:ext>
            </a:extLst>
          </p:cNvPr>
          <p:cNvPicPr>
            <a:picLocks noChangeAspect="1"/>
          </p:cNvPicPr>
          <p:nvPr/>
        </p:nvPicPr>
        <p:blipFill rotWithShape="1">
          <a:blip r:embed="rId4"/>
          <a:srcRect r="5976"/>
          <a:stretch/>
        </p:blipFill>
        <p:spPr>
          <a:xfrm>
            <a:off x="1034960" y="401558"/>
            <a:ext cx="4322651" cy="3962400"/>
          </a:xfrm>
          <a:prstGeom prst="rect">
            <a:avLst/>
          </a:prstGeom>
        </p:spPr>
      </p:pic>
      <p:pic>
        <p:nvPicPr>
          <p:cNvPr id="9" name="Picture 8">
            <a:extLst>
              <a:ext uri="{FF2B5EF4-FFF2-40B4-BE49-F238E27FC236}">
                <a16:creationId xmlns:a16="http://schemas.microsoft.com/office/drawing/2014/main" id="{40940B84-F265-8F14-9284-8459AE8C139C}"/>
              </a:ext>
            </a:extLst>
          </p:cNvPr>
          <p:cNvPicPr>
            <a:picLocks noChangeAspect="1"/>
          </p:cNvPicPr>
          <p:nvPr/>
        </p:nvPicPr>
        <p:blipFill>
          <a:blip r:embed="rId5"/>
          <a:stretch>
            <a:fillRect/>
          </a:stretch>
        </p:blipFill>
        <p:spPr>
          <a:xfrm>
            <a:off x="6556636" y="401558"/>
            <a:ext cx="4330700" cy="3962400"/>
          </a:xfrm>
          <a:prstGeom prst="rect">
            <a:avLst/>
          </a:prstGeom>
        </p:spPr>
      </p:pic>
    </p:spTree>
    <p:extLst>
      <p:ext uri="{BB962C8B-B14F-4D97-AF65-F5344CB8AC3E}">
        <p14:creationId xmlns:p14="http://schemas.microsoft.com/office/powerpoint/2010/main" val="160722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2848</TotalTime>
  <Words>3178</Words>
  <Application>Microsoft Macintosh PowerPoint</Application>
  <PresentationFormat>Widescreen</PresentationFormat>
  <Paragraphs>199</Paragraphs>
  <Slides>16</Slides>
  <Notes>14</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-apple-system</vt:lpstr>
      <vt:lpstr>Aptos</vt:lpstr>
      <vt:lpstr>Arial</vt:lpstr>
      <vt:lpstr>Calibri</vt:lpstr>
      <vt:lpstr>Calibri Light</vt:lpstr>
      <vt:lpstr>PT Serif</vt:lpstr>
      <vt:lpstr>Söhne</vt:lpstr>
      <vt:lpstr>Symbol</vt:lpstr>
      <vt:lpstr>Office Theme</vt:lpstr>
      <vt:lpstr>Business Financial Literacy </vt:lpstr>
      <vt:lpstr>Meet your presenter</vt:lpstr>
      <vt:lpstr>What we will cover in today’s topic: </vt:lpstr>
      <vt:lpstr>PowerPoint Presentation</vt:lpstr>
      <vt:lpstr>Defining living out of your business</vt:lpstr>
      <vt:lpstr>The cost of mixing personal and business finances</vt:lpstr>
      <vt:lpstr>This practice becomes quite tax inefficient</vt:lpstr>
      <vt:lpstr>The impact on business value</vt:lpstr>
      <vt:lpstr>PowerPoint Presentation</vt:lpstr>
      <vt:lpstr>Pro-tips for separating your finances</vt:lpstr>
      <vt:lpstr>Benefits of separating your finances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127</cp:revision>
  <cp:lastPrinted>2023-04-07T22:34:03Z</cp:lastPrinted>
  <dcterms:created xsi:type="dcterms:W3CDTF">2023-04-07T22:32:56Z</dcterms:created>
  <dcterms:modified xsi:type="dcterms:W3CDTF">2024-04-29T16:01:15Z</dcterms:modified>
</cp:coreProperties>
</file>